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_rels/slide74.xml.rels" ContentType="application/vnd.openxmlformats-package.relationships+xml"/>
  <Override PartName="/ppt/slides/_rels/slide73.xml.rels" ContentType="application/vnd.openxmlformats-package.relationships+xml"/>
  <Override PartName="/ppt/slides/_rels/slide72.xml.rels" ContentType="application/vnd.openxmlformats-package.relationships+xml"/>
  <Override PartName="/ppt/slides/_rels/slide71.xml.rels" ContentType="application/vnd.openxmlformats-package.relationships+xml"/>
  <Override PartName="/ppt/slides/_rels/slide70.xml.rels" ContentType="application/vnd.openxmlformats-package.relationships+xml"/>
  <Override PartName="/ppt/slides/_rels/slide64.xml.rels" ContentType="application/vnd.openxmlformats-package.relationships+xml"/>
  <Override PartName="/ppt/slides/_rels/slide63.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60.xml.rels" ContentType="application/vnd.openxmlformats-package.relationships+xml"/>
  <Override PartName="/ppt/slides/_rels/slide59.xml.rels" ContentType="application/vnd.openxmlformats-package.relationships+xml"/>
  <Override PartName="/ppt/slides/_rels/slide51.xml.rels" ContentType="application/vnd.openxmlformats-package.relationships+xml"/>
  <Override PartName="/ppt/slides/_rels/slide50.xml.rels" ContentType="application/vnd.openxmlformats-package.relationships+xml"/>
  <Override PartName="/ppt/slides/_rels/slide12.xml.rels" ContentType="application/vnd.openxmlformats-package.relationships+xml"/>
  <Override PartName="/ppt/slides/_rels/slide44.xml.rels" ContentType="application/vnd.openxmlformats-package.relationships+xml"/>
  <Override PartName="/ppt/slides/_rels/slide11.xml.rels" ContentType="application/vnd.openxmlformats-package.relationships+xml"/>
  <Override PartName="/ppt/slides/_rels/slide43.xml.rels" ContentType="application/vnd.openxmlformats-package.relationships+xml"/>
  <Override PartName="/ppt/slides/_rels/slide10.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7.xml.rels" ContentType="application/vnd.openxmlformats-package.relationships+xml"/>
  <Override PartName="/ppt/slides/_rels/slide39.xml.rels" ContentType="application/vnd.openxmlformats-package.relationships+xml"/>
  <Override PartName="/ppt/slides/_rels/slide66.xml.rels" ContentType="application/vnd.openxmlformats-package.relationships+xml"/>
  <Override PartName="/ppt/slides/_rels/slide34.xml.rels" ContentType="application/vnd.openxmlformats-package.relationships+xml"/>
  <Override PartName="/ppt/slides/_rels/slide65.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49.xml.rels" ContentType="application/vnd.openxmlformats-package.relationships+xml"/>
  <Override PartName="/ppt/slides/_rels/slide56.xml.rels" ContentType="application/vnd.openxmlformats-package.relationships+xml"/>
  <Override PartName="/ppt/slides/_rels/slide24.xml.rels" ContentType="application/vnd.openxmlformats-package.relationships+xml"/>
  <Override PartName="/ppt/slides/_rels/slide48.xml.rels" ContentType="application/vnd.openxmlformats-package.relationships+xml"/>
  <Override PartName="/ppt/slides/_rels/slide38.xml.rels" ContentType="application/vnd.openxmlformats-package.relationships+xml"/>
  <Override PartName="/ppt/slides/_rels/slide6.xml.rels" ContentType="application/vnd.openxmlformats-package.relationships+xml"/>
  <Override PartName="/ppt/slides/_rels/slide55.xml.rels" ContentType="application/vnd.openxmlformats-package.relationships+xml"/>
  <Override PartName="/ppt/slides/_rels/slide23.xml.rels" ContentType="application/vnd.openxmlformats-package.relationships+xml"/>
  <Override PartName="/ppt/slides/_rels/slide47.xml.rels" ContentType="application/vnd.openxmlformats-package.relationships+xml"/>
  <Override PartName="/ppt/slides/_rels/slide69.xml.rels" ContentType="application/vnd.openxmlformats-package.relationships+xml"/>
  <Override PartName="/ppt/slides/_rels/slide37.xml.rels" ContentType="application/vnd.openxmlformats-package.relationships+xml"/>
  <Override PartName="/ppt/slides/_rels/slide5.xml.rels" ContentType="application/vnd.openxmlformats-package.relationships+xml"/>
  <Override PartName="/ppt/slides/_rels/slide54.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45.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58.xml.rels" ContentType="application/vnd.openxmlformats-package.relationships+xml"/>
  <Override PartName="/ppt/slides/_rels/slide26.xml.rels" ContentType="application/vnd.openxmlformats-package.relationships+xml"/>
  <Override PartName="/ppt/slides/_rels/slide68.xml.rels" ContentType="application/vnd.openxmlformats-package.relationships+xml"/>
  <Override PartName="/ppt/slides/_rels/slide4.xml.rels" ContentType="application/vnd.openxmlformats-package.relationships+xml"/>
  <Override PartName="/ppt/slides/_rels/slide36.xml.rels" ContentType="application/vnd.openxmlformats-package.relationships+xml"/>
  <Override PartName="/ppt/slides/_rels/slide8.xml.rels" ContentType="application/vnd.openxmlformats-package.relationships+xml"/>
  <Override PartName="/ppt/slides/_rels/slide57.xml.rels" ContentType="application/vnd.openxmlformats-package.relationships+xml"/>
  <Override PartName="/ppt/slides/_rels/slide25.xml.rels" ContentType="application/vnd.openxmlformats-package.relationships+xml"/>
  <Override PartName="/ppt/slides/_rels/slide67.xml.rels" ContentType="application/vnd.openxmlformats-package.relationships+xml"/>
  <Override PartName="/ppt/slides/_rels/slide35.xml.rels" ContentType="application/vnd.openxmlformats-package.relationships+xml"/>
  <Override PartName="/ppt/slides/_rels/slide46.xml.rels" ContentType="application/vnd.openxmlformats-package.relationships+xml"/>
  <Override PartName="/ppt/slides/_rels/slide53.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52.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53.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52.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51.xml" ContentType="application/vnd.openxmlformats-officedocument.presentationml.slide+xml"/>
  <Override PartName="/ppt/slides/slide26.xml" ContentType="application/vnd.openxmlformats-officedocument.presentationml.slide+xml"/>
  <Override PartName="/ppt/slides/slide2.xml" ContentType="application/vnd.openxmlformats-officedocument.presentationml.slide+xml"/>
  <Override PartName="/ppt/slides/slide5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3.xml" ContentType="application/vnd.openxmlformats-officedocument.presentationml.slide+xml"/>
  <Override PartName="/ppt/slides/slide57.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5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69.xml" ContentType="application/vnd.openxmlformats-officedocument.presentationml.slide+xml"/>
  <Override PartName="/ppt/slides/slide10.xml" ContentType="application/vnd.openxmlformats-officedocument.presentationml.slide+xml"/>
  <Override PartName="/ppt/media/image10.png" ContentType="image/png"/>
  <Override PartName="/ppt/media/image9.png" ContentType="image/png"/>
  <Override PartName="/ppt/media/image8.png" ContentType="image/png"/>
  <Override PartName="/ppt/media/image7.png" ContentType="image/png"/>
  <Override PartName="/ppt/media/image6.png" ContentType="image/png"/>
  <Override PartName="/ppt/media/image5.png" ContentType="image/png"/>
  <Override PartName="/ppt/media/image4.png" ContentType="image/png"/>
  <Override PartName="/ppt/media/image3.png" ContentType="image/png"/>
  <Override PartName="/ppt/media/image2.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8"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29"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1"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32"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33"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34"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6"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37"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38" name="" descr=""/>
          <p:cNvPicPr/>
          <p:nvPr/>
        </p:nvPicPr>
        <p:blipFill>
          <a:blip r:embed="rId2"/>
          <a:stretch/>
        </p:blipFill>
        <p:spPr>
          <a:xfrm>
            <a:off x="1735560" y="1599840"/>
            <a:ext cx="5671800" cy="4525560"/>
          </a:xfrm>
          <a:prstGeom prst="rect">
            <a:avLst/>
          </a:prstGeom>
          <a:ln>
            <a:noFill/>
          </a:ln>
        </p:spPr>
      </p:pic>
      <p:pic>
        <p:nvPicPr>
          <p:cNvPr id="39"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6"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8"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1"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5"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56"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57"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6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1"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3"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64"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5"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7"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68"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0"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7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72"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73"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5"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76"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77" name="" descr=""/>
          <p:cNvPicPr/>
          <p:nvPr/>
        </p:nvPicPr>
        <p:blipFill>
          <a:blip r:embed="rId2"/>
          <a:stretch/>
        </p:blipFill>
        <p:spPr>
          <a:xfrm>
            <a:off x="1735560" y="1599840"/>
            <a:ext cx="5671800" cy="4525560"/>
          </a:xfrm>
          <a:prstGeom prst="rect">
            <a:avLst/>
          </a:prstGeom>
          <a:ln>
            <a:noFill/>
          </a:ln>
        </p:spPr>
      </p:pic>
      <p:pic>
        <p:nvPicPr>
          <p:cNvPr id="78"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9"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1"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2"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6"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7"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18"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2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2"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4"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25"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6"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n-US" sz="4400" strike="noStrike">
                <a:solidFill>
                  <a:srgbClr val="000000"/>
                </a:solidFill>
                <a:latin typeface="Calibri"/>
              </a:rPr>
              <a:t>Click to edit Master title style</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en-IN" sz="3200" strike="noStrike">
                <a:solidFill>
                  <a:srgbClr val="8b8b8b"/>
                </a:solidFill>
                <a:latin typeface="Calibri"/>
              </a:rPr>
              <a:t>Click to edit Master subtitle style</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en-IN" sz="1200" strike="noStrike">
                <a:solidFill>
                  <a:srgbClr val="8b8b8b"/>
                </a:solidFill>
                <a:latin typeface="Calibri"/>
              </a:rPr>
              <a:t>30/06/16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B5A4146F-2446-452D-BDE6-BBDFE0FC4080}" type="slidenum">
              <a:rPr lang="en-IN" sz="1200" strike="noStrike">
                <a:solidFill>
                  <a:srgbClr val="8b8b8b"/>
                </a:solidFill>
                <a:latin typeface="Calibri"/>
              </a:rPr>
              <a:t>&lt;number&gt;</a:t>
            </a:fld>
            <a:endParaRPr/>
          </a:p>
        </p:txBody>
      </p:sp>
      <p:sp>
        <p:nvSpPr>
          <p:cNvPr id="5" name="PlaceHolder 6"/>
          <p:cNvSpPr>
            <a:spLocks noGrp="1"/>
          </p:cNvSpPr>
          <p:nvPr>
            <p:ph type="body"/>
          </p:nvPr>
        </p:nvSpPr>
        <p:spPr>
          <a:xfrm>
            <a:off x="457200" y="1604520"/>
            <a:ext cx="8229240" cy="3976920"/>
          </a:xfrm>
          <a:prstGeom prst="rect">
            <a:avLst/>
          </a:prstGeom>
        </p:spPr>
        <p:txBody>
          <a:bodyPr lIns="0" rIns="0" tIns="0" bIns="0"/>
          <a:p>
            <a:pPr>
              <a:buSzPct val="45000"/>
              <a:buFont typeface="StarSymbol"/>
              <a:buChar char=""/>
            </a:pPr>
            <a:r>
              <a:rPr lang="en-US" sz="3200">
                <a:latin typeface="Calibri"/>
              </a:rPr>
              <a:t>Click to edit the outline text format</a:t>
            </a:r>
            <a:endParaRPr/>
          </a:p>
          <a:p>
            <a:pPr lvl="1">
              <a:buSzPct val="75000"/>
              <a:buFont typeface="StarSymbol"/>
              <a:buChar char=""/>
            </a:pPr>
            <a:r>
              <a:rPr lang="en-US" sz="2400">
                <a:latin typeface="Calibri"/>
              </a:rPr>
              <a:t>Second Outline Level</a:t>
            </a:r>
            <a:endParaRPr/>
          </a:p>
          <a:p>
            <a:pPr lvl="2">
              <a:buSzPct val="45000"/>
              <a:buFont typeface="StarSymbol"/>
              <a:buChar char=""/>
            </a:pPr>
            <a:r>
              <a:rPr lang="en-US" sz="2000">
                <a:latin typeface="Calibri"/>
              </a:rPr>
              <a:t>Third Outline Level</a:t>
            </a:r>
            <a:endParaRPr/>
          </a:p>
          <a:p>
            <a:pPr lvl="3">
              <a:buSzPct val="75000"/>
              <a:buFont typeface="StarSymbol"/>
              <a:buChar char=""/>
            </a:pPr>
            <a:r>
              <a:rPr lang="en-US" sz="2000">
                <a:latin typeface="Calibri"/>
              </a:rPr>
              <a:t>Fourth Outline Level</a:t>
            </a:r>
            <a:endParaRPr/>
          </a:p>
          <a:p>
            <a:pPr lvl="4">
              <a:buSzPct val="45000"/>
              <a:buFont typeface="StarSymbol"/>
              <a:buChar char=""/>
            </a:pPr>
            <a:r>
              <a:rPr lang="en-US" sz="2000">
                <a:latin typeface="Calibri"/>
              </a:rPr>
              <a:t>Fifth Outline Level</a:t>
            </a:r>
            <a:endParaRPr/>
          </a:p>
          <a:p>
            <a:pPr lvl="5">
              <a:buSzPct val="45000"/>
              <a:buFont typeface="StarSymbol"/>
              <a:buChar char=""/>
            </a:pPr>
            <a:r>
              <a:rPr lang="en-US" sz="2000">
                <a:latin typeface="Calibri"/>
              </a:rPr>
              <a:t>Sixth Outline Level</a:t>
            </a:r>
            <a:endParaRPr/>
          </a:p>
          <a:p>
            <a:pPr lvl="6">
              <a:buSzPct val="45000"/>
              <a:buFont typeface="StarSymbol"/>
              <a:buChar char=""/>
            </a:pPr>
            <a:r>
              <a:rPr lang="en-US" sz="2000">
                <a:latin typeface="Calibri"/>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strike="noStrike">
                <a:solidFill>
                  <a:srgbClr val="000000"/>
                </a:solidFill>
                <a:latin typeface="Calibri"/>
              </a:rPr>
              <a:t>Click to edit Master title style</a:t>
            </a:r>
            <a:endParaRPr/>
          </a:p>
        </p:txBody>
      </p:sp>
      <p:sp>
        <p:nvSpPr>
          <p:cNvPr id="41"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en-US" sz="3200" strike="noStrike">
                <a:solidFill>
                  <a:srgbClr val="000000"/>
                </a:solidFill>
                <a:latin typeface="Calibri"/>
              </a:rPr>
              <a:t>Click to edit the outline text format</a:t>
            </a:r>
            <a:endParaRPr/>
          </a:p>
          <a:p>
            <a:pPr lvl="1">
              <a:buSzPct val="75000"/>
              <a:buFont typeface="StarSymbol"/>
              <a:buChar char=""/>
            </a:pPr>
            <a:r>
              <a:rPr lang="en-US" sz="3200" strike="noStrike">
                <a:solidFill>
                  <a:srgbClr val="000000"/>
                </a:solidFill>
                <a:latin typeface="Calibri"/>
              </a:rPr>
              <a:t>Second Outline Level</a:t>
            </a:r>
            <a:endParaRPr/>
          </a:p>
          <a:p>
            <a:pPr lvl="2">
              <a:buSzPct val="45000"/>
              <a:buFont typeface="StarSymbol"/>
              <a:buChar char=""/>
            </a:pPr>
            <a:r>
              <a:rPr lang="en-US" sz="3200" strike="noStrike">
                <a:solidFill>
                  <a:srgbClr val="000000"/>
                </a:solidFill>
                <a:latin typeface="Calibri"/>
              </a:rPr>
              <a:t>Third Outline Level</a:t>
            </a:r>
            <a:endParaRPr/>
          </a:p>
          <a:p>
            <a:pPr lvl="3">
              <a:buSzPct val="75000"/>
              <a:buFont typeface="StarSymbol"/>
              <a:buChar char=""/>
            </a:pPr>
            <a:r>
              <a:rPr lang="en-US" sz="3200" strike="noStrike">
                <a:solidFill>
                  <a:srgbClr val="000000"/>
                </a:solidFill>
                <a:latin typeface="Calibri"/>
              </a:rPr>
              <a:t>Fourth Outline Level</a:t>
            </a:r>
            <a:endParaRPr/>
          </a:p>
          <a:p>
            <a:pPr lvl="4">
              <a:buSzPct val="45000"/>
              <a:buFont typeface="StarSymbol"/>
              <a:buChar char=""/>
            </a:pPr>
            <a:r>
              <a:rPr lang="en-US" sz="3200" strike="noStrike">
                <a:solidFill>
                  <a:srgbClr val="000000"/>
                </a:solidFill>
                <a:latin typeface="Calibri"/>
              </a:rPr>
              <a:t>Fifth Outline Level</a:t>
            </a:r>
            <a:endParaRPr/>
          </a:p>
          <a:p>
            <a:pPr lvl="5">
              <a:buSzPct val="45000"/>
              <a:buFont typeface="StarSymbol"/>
              <a:buChar char=""/>
            </a:pPr>
            <a:r>
              <a:rPr lang="en-US" sz="3200" strike="noStrike">
                <a:solidFill>
                  <a:srgbClr val="000000"/>
                </a:solidFill>
                <a:latin typeface="Calibri"/>
              </a:rPr>
              <a:t>Sixth Outline Level</a:t>
            </a:r>
            <a:endParaRPr/>
          </a:p>
          <a:p>
            <a:pPr>
              <a:lnSpc>
                <a:spcPct val="100000"/>
              </a:lnSpc>
              <a:buFont typeface="Arial"/>
              <a:buChar char="•"/>
            </a:pPr>
            <a:r>
              <a:rPr lang="en-US" sz="3200" strike="noStrike">
                <a:solidFill>
                  <a:srgbClr val="000000"/>
                </a:solidFill>
                <a:latin typeface="Calibri"/>
              </a:rPr>
              <a:t>Seventh Outline LevelClick to edit Master text styles</a:t>
            </a:r>
            <a:endParaRPr/>
          </a:p>
          <a:p>
            <a:pPr lvl="1">
              <a:lnSpc>
                <a:spcPct val="100000"/>
              </a:lnSpc>
              <a:buFont typeface="Arial"/>
              <a:buChar char="–"/>
            </a:pPr>
            <a:r>
              <a:rPr lang="en-US" sz="2800" strike="noStrike">
                <a:solidFill>
                  <a:srgbClr val="000000"/>
                </a:solidFill>
                <a:latin typeface="Calibri"/>
              </a:rPr>
              <a:t>Second level</a:t>
            </a:r>
            <a:endParaRPr/>
          </a:p>
          <a:p>
            <a:pPr lvl="2">
              <a:lnSpc>
                <a:spcPct val="100000"/>
              </a:lnSpc>
              <a:buFont typeface="Arial"/>
              <a:buChar char="•"/>
            </a:pPr>
            <a:r>
              <a:rPr lang="en-US" sz="2400" strike="noStrike">
                <a:solidFill>
                  <a:srgbClr val="000000"/>
                </a:solidFill>
                <a:latin typeface="Calibri"/>
              </a:rPr>
              <a:t>Third level</a:t>
            </a:r>
            <a:endParaRPr/>
          </a:p>
          <a:p>
            <a:pPr lvl="3">
              <a:lnSpc>
                <a:spcPct val="100000"/>
              </a:lnSpc>
              <a:buFont typeface="Arial"/>
              <a:buChar char="–"/>
            </a:pPr>
            <a:r>
              <a:rPr lang="en-US" sz="2000" strike="noStrike">
                <a:solidFill>
                  <a:srgbClr val="000000"/>
                </a:solidFill>
                <a:latin typeface="Calibri"/>
              </a:rPr>
              <a:t>Fourth level</a:t>
            </a:r>
            <a:endParaRPr/>
          </a:p>
          <a:p>
            <a:pPr lvl="4">
              <a:lnSpc>
                <a:spcPct val="100000"/>
              </a:lnSpc>
              <a:buFont typeface="Arial"/>
              <a:buChar char="»"/>
            </a:pPr>
            <a:r>
              <a:rPr lang="en-US" sz="2000" strike="noStrike">
                <a:solidFill>
                  <a:srgbClr val="000000"/>
                </a:solidFill>
                <a:latin typeface="Calibri"/>
              </a:rPr>
              <a:t>Fifth level</a:t>
            </a:r>
            <a:endParaRPr/>
          </a:p>
        </p:txBody>
      </p:sp>
      <p:sp>
        <p:nvSpPr>
          <p:cNvPr id="42" name="PlaceHolder 3"/>
          <p:cNvSpPr>
            <a:spLocks noGrp="1"/>
          </p:cNvSpPr>
          <p:nvPr>
            <p:ph type="dt"/>
          </p:nvPr>
        </p:nvSpPr>
        <p:spPr>
          <a:xfrm>
            <a:off x="457200" y="6356520"/>
            <a:ext cx="2133360" cy="364680"/>
          </a:xfrm>
          <a:prstGeom prst="rect">
            <a:avLst/>
          </a:prstGeom>
        </p:spPr>
        <p:txBody>
          <a:bodyPr anchor="ctr"/>
          <a:p>
            <a:pPr>
              <a:lnSpc>
                <a:spcPct val="100000"/>
              </a:lnSpc>
            </a:pPr>
            <a:r>
              <a:rPr lang="en-IN" sz="1200" strike="noStrike">
                <a:solidFill>
                  <a:srgbClr val="8b8b8b"/>
                </a:solidFill>
                <a:latin typeface="Calibri"/>
              </a:rPr>
              <a:t>30/06/16</a:t>
            </a:r>
            <a:endParaRPr/>
          </a:p>
        </p:txBody>
      </p:sp>
      <p:sp>
        <p:nvSpPr>
          <p:cNvPr id="43" name="PlaceHolder 4"/>
          <p:cNvSpPr>
            <a:spLocks noGrp="1"/>
          </p:cNvSpPr>
          <p:nvPr>
            <p:ph type="ftr"/>
          </p:nvPr>
        </p:nvSpPr>
        <p:spPr>
          <a:xfrm>
            <a:off x="3124080" y="6356520"/>
            <a:ext cx="2895120" cy="364680"/>
          </a:xfrm>
          <a:prstGeom prst="rect">
            <a:avLst/>
          </a:prstGeom>
        </p:spPr>
        <p:txBody>
          <a:bodyPr anchor="ctr"/>
          <a:p>
            <a:endParaRPr/>
          </a:p>
        </p:txBody>
      </p:sp>
      <p:sp>
        <p:nvSpPr>
          <p:cNvPr id="4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9A648626-D284-4214-BDD9-EC0A7E7B6FA4}" type="slidenum">
              <a:rPr lang="en-IN" sz="1200" strike="noStrike">
                <a:solidFill>
                  <a:srgbClr val="8b8b8b"/>
                </a:solidFill>
                <a:latin typeface="Calibri"/>
              </a:rPr>
              <a:t>&lt;number&gt;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 name="TextShape 1"/>
          <p:cNvSpPr txBox="1"/>
          <p:nvPr/>
        </p:nvSpPr>
        <p:spPr>
          <a:xfrm>
            <a:off x="685800" y="2130480"/>
            <a:ext cx="7772040" cy="1469520"/>
          </a:xfrm>
          <a:prstGeom prst="rect">
            <a:avLst/>
          </a:prstGeom>
          <a:noFill/>
          <a:ln>
            <a:noFill/>
          </a:ln>
        </p:spPr>
        <p:txBody>
          <a:bodyPr anchor="ctr"/>
          <a:p>
            <a:pPr algn="ctr">
              <a:lnSpc>
                <a:spcPct val="100000"/>
              </a:lnSpc>
            </a:pPr>
            <a:r>
              <a:rPr lang="en-US" sz="4400" strike="noStrike">
                <a:solidFill>
                  <a:srgbClr val="000000"/>
                </a:solidFill>
                <a:latin typeface="Times New Roman"/>
              </a:rPr>
              <a:t>Male Reproductive System</a:t>
            </a:r>
            <a:endParaRPr/>
          </a:p>
        </p:txBody>
      </p:sp>
      <p:sp>
        <p:nvSpPr>
          <p:cNvPr id="80" name="TextShape 2"/>
          <p:cNvSpPr txBox="1"/>
          <p:nvPr/>
        </p:nvSpPr>
        <p:spPr>
          <a:xfrm>
            <a:off x="1371600" y="3886200"/>
            <a:ext cx="6400440" cy="1752120"/>
          </a:xfrm>
          <a:prstGeom prst="rect">
            <a:avLst/>
          </a:prstGeom>
          <a:noFill/>
          <a:ln>
            <a:noFill/>
          </a:ln>
        </p:spPr>
        <p:txBody>
          <a:bodyPr/>
          <a:p>
            <a:pPr algn="ct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Sertoli Cells</a:t>
            </a:r>
            <a:endParaRPr/>
          </a:p>
        </p:txBody>
      </p:sp>
      <p:sp>
        <p:nvSpPr>
          <p:cNvPr id="99"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Sertoli cells are large</a:t>
            </a:r>
            <a:endParaRPr/>
          </a:p>
          <a:p>
            <a:pPr>
              <a:lnSpc>
                <a:spcPct val="100000"/>
              </a:lnSpc>
              <a:buFont typeface="Arial"/>
              <a:buChar char="•"/>
            </a:pPr>
            <a:r>
              <a:rPr lang="en-US" sz="3200" strike="noStrike">
                <a:solidFill>
                  <a:srgbClr val="000000"/>
                </a:solidFill>
                <a:latin typeface="Times New Roman"/>
              </a:rPr>
              <a:t>They are present inside seminiferous tubule</a:t>
            </a:r>
            <a:endParaRPr/>
          </a:p>
          <a:p>
            <a:pPr>
              <a:lnSpc>
                <a:spcPct val="100000"/>
              </a:lnSpc>
              <a:buFont typeface="Arial"/>
              <a:buChar char="•"/>
            </a:pPr>
            <a:r>
              <a:rPr lang="en-US" sz="3200" strike="noStrike">
                <a:solidFill>
                  <a:srgbClr val="000000"/>
                </a:solidFill>
                <a:latin typeface="Times New Roman"/>
              </a:rPr>
              <a:t>The spermatogenic cells are attached to Sertoli cells by means of cytoplasmic connection </a:t>
            </a:r>
            <a:endParaRPr/>
          </a:p>
          <a:p>
            <a:pPr>
              <a:lnSpc>
                <a:spcPct val="100000"/>
              </a:lnSpc>
              <a:buFont typeface="Arial"/>
              <a:buChar char="•"/>
            </a:pPr>
            <a:r>
              <a:rPr lang="en-US" sz="3200" strike="noStrike">
                <a:solidFill>
                  <a:srgbClr val="000000"/>
                </a:solidFill>
                <a:latin typeface="Times New Roman"/>
              </a:rPr>
              <a:t>Sertoli cells support and nourish the spermatogenic cells</a:t>
            </a:r>
            <a:endParaRPr/>
          </a:p>
          <a:p>
            <a:pPr>
              <a:lnSpc>
                <a:spcPct val="100000"/>
              </a:lnSpc>
              <a:buFont typeface="Arial"/>
              <a:buChar char="•"/>
            </a:pPr>
            <a:r>
              <a:rPr lang="en-US" sz="3200" strike="noStrike">
                <a:solidFill>
                  <a:srgbClr val="000000"/>
                </a:solidFill>
                <a:latin typeface="Times New Roman"/>
              </a:rPr>
              <a:t>Secrete Mullerian  regression factor</a:t>
            </a:r>
            <a:endParaRPr/>
          </a:p>
          <a:p>
            <a:pPr>
              <a:lnSpc>
                <a:spcPct val="100000"/>
              </a:lnSpc>
              <a:buFont typeface="Arial"/>
              <a:buChar char="•"/>
            </a:pPr>
            <a:r>
              <a:rPr lang="en-US" sz="3200" strike="noStrike">
                <a:solidFill>
                  <a:srgbClr val="000000"/>
                </a:solidFill>
                <a:latin typeface="Times New Roman"/>
              </a:rPr>
              <a:t>Secrete Inhibin and Activin</a:t>
            </a:r>
            <a:endParaRPr/>
          </a:p>
          <a:p>
            <a:pPr>
              <a:lnSpc>
                <a:spcPct val="100000"/>
              </a:lnSpc>
              <a:buFont typeface="Arial"/>
              <a:buChar char="•"/>
            </a:pPr>
            <a:r>
              <a:rPr lang="en-US" sz="3200" strike="noStrike">
                <a:solidFill>
                  <a:srgbClr val="000000"/>
                </a:solidFill>
                <a:latin typeface="Times New Roman"/>
              </a:rPr>
              <a:t>Secrete androgen binding protein and estrogen binding protein</a:t>
            </a:r>
            <a:endParaRPr/>
          </a:p>
          <a:p>
            <a:pPr>
              <a:lnSpc>
                <a:spcPct val="100000"/>
              </a:lnSpc>
            </a:pP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TextShape 1"/>
          <p:cNvSpPr txBox="1"/>
          <p:nvPr/>
        </p:nvSpPr>
        <p:spPr>
          <a:xfrm>
            <a:off x="457200" y="274680"/>
            <a:ext cx="8229240" cy="1142640"/>
          </a:xfrm>
          <a:prstGeom prst="rect">
            <a:avLst/>
          </a:prstGeom>
          <a:noFill/>
          <a:ln>
            <a:noFill/>
          </a:ln>
        </p:spPr>
        <p:txBody>
          <a:bodyPr anchor="ctr"/>
          <a:p>
            <a:endParaRPr/>
          </a:p>
        </p:txBody>
      </p:sp>
      <p:sp>
        <p:nvSpPr>
          <p:cNvPr id="101" name="TextShape 2"/>
          <p:cNvSpPr txBox="1"/>
          <p:nvPr/>
        </p:nvSpPr>
        <p:spPr>
          <a:xfrm>
            <a:off x="457200" y="1600200"/>
            <a:ext cx="8229240" cy="4525560"/>
          </a:xfrm>
          <a:prstGeom prst="rect">
            <a:avLst/>
          </a:prstGeom>
          <a:noFill/>
          <a:ln>
            <a:noFill/>
          </a:ln>
        </p:spPr>
        <p:txBody>
          <a:bodyPr/>
          <a:p>
            <a:endParaRPr/>
          </a:p>
        </p:txBody>
      </p:sp>
      <p:pic>
        <p:nvPicPr>
          <p:cNvPr id="102" name="Picture 2" descr=""/>
          <p:cNvPicPr/>
          <p:nvPr/>
        </p:nvPicPr>
        <p:blipFill>
          <a:blip r:embed="rId1"/>
          <a:stretch/>
        </p:blipFill>
        <p:spPr>
          <a:xfrm>
            <a:off x="609480" y="380880"/>
            <a:ext cx="7848360" cy="685764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noFill/>
          <a:ln>
            <a:noFill/>
          </a:ln>
        </p:spPr>
        <p:txBody>
          <a:bodyPr anchor="ctr"/>
          <a:p>
            <a:endParaRPr/>
          </a:p>
        </p:txBody>
      </p:sp>
      <p:sp>
        <p:nvSpPr>
          <p:cNvPr id="104" name="TextShape 2"/>
          <p:cNvSpPr txBox="1"/>
          <p:nvPr/>
        </p:nvSpPr>
        <p:spPr>
          <a:xfrm>
            <a:off x="457200" y="1600200"/>
            <a:ext cx="8229240" cy="4525560"/>
          </a:xfrm>
          <a:prstGeom prst="rect">
            <a:avLst/>
          </a:prstGeom>
          <a:noFill/>
          <a:ln>
            <a:noFill/>
          </a:ln>
        </p:spPr>
        <p:txBody>
          <a:bodyPr/>
          <a:p>
            <a:endParaRPr/>
          </a:p>
        </p:txBody>
      </p:sp>
      <p:pic>
        <p:nvPicPr>
          <p:cNvPr id="105" name="Picture 2" descr=""/>
          <p:cNvPicPr/>
          <p:nvPr/>
        </p:nvPicPr>
        <p:blipFill>
          <a:blip r:embed="rId1"/>
          <a:stretch/>
        </p:blipFill>
        <p:spPr>
          <a:xfrm>
            <a:off x="1371600" y="304920"/>
            <a:ext cx="6857640" cy="685764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Blood-Testis Barrier</a:t>
            </a:r>
            <a:endParaRPr/>
          </a:p>
        </p:txBody>
      </p:sp>
      <p:sp>
        <p:nvSpPr>
          <p:cNvPr id="10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It is a mechanical barrier that separates blood from seminiferous tubules of the testes</a:t>
            </a:r>
            <a:endParaRPr/>
          </a:p>
          <a:p>
            <a:pPr>
              <a:lnSpc>
                <a:spcPct val="100000"/>
              </a:lnSpc>
              <a:buFont typeface="Arial"/>
              <a:buChar char="•"/>
            </a:pPr>
            <a:r>
              <a:rPr lang="en-US" sz="3200" strike="noStrike">
                <a:solidFill>
                  <a:srgbClr val="000000"/>
                </a:solidFill>
                <a:latin typeface="Times New Roman"/>
              </a:rPr>
              <a:t>It is formed by tight junctions between the adjacent Sertoli cells near the basal lamina of seminiferous tubule</a:t>
            </a:r>
            <a:endParaRPr/>
          </a:p>
          <a:p>
            <a:pPr>
              <a:lnSpc>
                <a:spcPct val="100000"/>
              </a:lnSpc>
              <a:buFont typeface="Arial"/>
              <a:buChar char="•"/>
            </a:pPr>
            <a:r>
              <a:rPr lang="en-US" sz="3200" strike="noStrike">
                <a:solidFill>
                  <a:srgbClr val="000000"/>
                </a:solidFill>
                <a:latin typeface="Times New Roman"/>
              </a:rPr>
              <a:t>It protects the seminiferous tubules and spermatogenic cells by preventing the entry of toxic substances from blood into testis</a:t>
            </a:r>
            <a:endParaRPr/>
          </a:p>
          <a:p>
            <a:pPr>
              <a:lnSpc>
                <a:spcPct val="100000"/>
              </a:lnSpc>
              <a:buFont typeface="Arial"/>
              <a:buChar char="•"/>
            </a:pPr>
            <a:r>
              <a:rPr lang="en-US" sz="3200" strike="noStrike">
                <a:solidFill>
                  <a:srgbClr val="000000"/>
                </a:solidFill>
                <a:latin typeface="Times New Roman"/>
              </a:rPr>
              <a:t>It permits the nutritive and other essential substances to pass through</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Rete Testis</a:t>
            </a:r>
            <a:endParaRPr/>
          </a:p>
        </p:txBody>
      </p:sp>
      <p:sp>
        <p:nvSpPr>
          <p:cNvPr id="109"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4000" strike="noStrike">
                <a:solidFill>
                  <a:srgbClr val="000000"/>
                </a:solidFill>
                <a:latin typeface="Times New Roman"/>
              </a:rPr>
              <a:t>Each seminiferous tubule opens into a network of thin walled channels called Rete Testis</a:t>
            </a:r>
            <a:endParaRPr/>
          </a:p>
          <a:p>
            <a:pPr>
              <a:lnSpc>
                <a:spcPct val="100000"/>
              </a:lnSpc>
            </a:pPr>
            <a:r>
              <a:rPr lang="en-US" sz="4000" strike="noStrike">
                <a:solidFill>
                  <a:srgbClr val="000000"/>
                </a:solidFill>
                <a:latin typeface="Times New Roman"/>
              </a:rPr>
              <a:t> </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Interstitial Cells of Leydig</a:t>
            </a:r>
            <a:endParaRPr/>
          </a:p>
        </p:txBody>
      </p:sp>
      <p:sp>
        <p:nvSpPr>
          <p:cNvPr id="111"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These are the hormone secreting cells of the testis situated between the seminiferous tubules</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Calibri"/>
              </a:rPr>
              <a:t>
</a:t>
            </a:r>
            <a:r>
              <a:rPr lang="en-US" sz="4400" strike="noStrike">
                <a:solidFill>
                  <a:srgbClr val="000000"/>
                </a:solidFill>
                <a:latin typeface="Times New Roman"/>
              </a:rPr>
              <a:t>Spermatogenesis</a:t>
            </a:r>
            <a:r>
              <a:rPr lang="en-US" sz="4400" strike="noStrike">
                <a:solidFill>
                  <a:srgbClr val="000000"/>
                </a:solidFill>
                <a:latin typeface="Calibri"/>
              </a:rPr>
              <a:t>
</a:t>
            </a:r>
            <a:endParaRPr/>
          </a:p>
        </p:txBody>
      </p:sp>
      <p:sp>
        <p:nvSpPr>
          <p:cNvPr id="113"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Spermatogenesis occurs in the seminiferous tubules during active sexual life as the result of stimulation by anterior pituitary gonadotropic hormones, beginning at an average age of 13 years and continuing throughout most of the remainder of life but decreasing markedly in old age</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Calibri"/>
              </a:rPr>
              <a:t>
</a:t>
            </a:r>
            <a:r>
              <a:rPr lang="en-US" sz="4400" strike="noStrike">
                <a:solidFill>
                  <a:srgbClr val="000000"/>
                </a:solidFill>
                <a:latin typeface="Times New Roman"/>
              </a:rPr>
              <a:t>Spermatogenesis</a:t>
            </a:r>
            <a:r>
              <a:rPr lang="en-US" sz="4400" strike="noStrike">
                <a:solidFill>
                  <a:srgbClr val="000000"/>
                </a:solidFill>
                <a:latin typeface="Calibri"/>
              </a:rPr>
              <a:t>
</a:t>
            </a:r>
            <a:endParaRPr/>
          </a:p>
        </p:txBody>
      </p:sp>
      <p:sp>
        <p:nvSpPr>
          <p:cNvPr id="115"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During formation of the embryo, the </a:t>
            </a:r>
            <a:r>
              <a:rPr i="1" lang="en-US" sz="3200" strike="noStrike">
                <a:solidFill>
                  <a:srgbClr val="000000"/>
                </a:solidFill>
                <a:latin typeface="Times New Roman"/>
              </a:rPr>
              <a:t>primordial germ cells</a:t>
            </a:r>
            <a:r>
              <a:rPr lang="en-US" sz="3200" strike="noStrike">
                <a:solidFill>
                  <a:srgbClr val="000000"/>
                </a:solidFill>
                <a:latin typeface="Times New Roman"/>
              </a:rPr>
              <a:t> migrate into the testes and become immature germ cells called </a:t>
            </a:r>
            <a:r>
              <a:rPr i="1" lang="en-US" sz="3200" strike="noStrike">
                <a:solidFill>
                  <a:srgbClr val="000000"/>
                </a:solidFill>
                <a:latin typeface="Times New Roman"/>
              </a:rPr>
              <a:t>spermatogonia</a:t>
            </a:r>
            <a:r>
              <a:rPr lang="en-US" sz="3200" strike="noStrike">
                <a:solidFill>
                  <a:srgbClr val="000000"/>
                </a:solidFill>
                <a:latin typeface="Times New Roman"/>
              </a:rPr>
              <a:t> </a:t>
            </a:r>
            <a:endParaRPr/>
          </a:p>
          <a:p>
            <a:pPr>
              <a:lnSpc>
                <a:spcPct val="100000"/>
              </a:lnSpc>
              <a:buFont typeface="Arial"/>
              <a:buChar char="•"/>
            </a:pPr>
            <a:r>
              <a:rPr lang="en-US" sz="3200" strike="noStrike">
                <a:solidFill>
                  <a:srgbClr val="000000"/>
                </a:solidFill>
                <a:latin typeface="Times New Roman"/>
              </a:rPr>
              <a:t>The spermatogonia begin to undergo mitotic division beginning at puberty and continually proliferate and differentiate through definite stages of development to form sperm</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noFill/>
          <a:ln>
            <a:noFill/>
          </a:ln>
        </p:spPr>
        <p:txBody>
          <a:bodyPr anchor="ctr"/>
          <a:p>
            <a:endParaRPr/>
          </a:p>
        </p:txBody>
      </p:sp>
      <p:sp>
        <p:nvSpPr>
          <p:cNvPr id="11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In the first stage of spermatogenesis the spermatogonia migrate among Sertoli cells toward the central lumen of the seminiferous tubule</a:t>
            </a:r>
            <a:endParaRPr/>
          </a:p>
          <a:p>
            <a:pPr>
              <a:lnSpc>
                <a:spcPct val="100000"/>
              </a:lnSpc>
              <a:buFont typeface="Arial"/>
              <a:buChar char="•"/>
            </a:pPr>
            <a:r>
              <a:rPr lang="en-US" sz="3200" strike="noStrike">
                <a:solidFill>
                  <a:srgbClr val="000000"/>
                </a:solidFill>
                <a:latin typeface="Times New Roman"/>
              </a:rPr>
              <a:t>Spermatogonia then become progressively modified and enlarged to form large </a:t>
            </a:r>
            <a:r>
              <a:rPr i="1" lang="en-US" sz="3200" strike="noStrike">
                <a:solidFill>
                  <a:srgbClr val="000000"/>
                </a:solidFill>
                <a:latin typeface="Times New Roman"/>
              </a:rPr>
              <a:t>primary spermatocytes</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The primary spermatocytes undergo meiotic division to form two </a:t>
            </a:r>
            <a:r>
              <a:rPr i="1" lang="en-US" sz="3200" strike="noStrike">
                <a:solidFill>
                  <a:srgbClr val="000000"/>
                </a:solidFill>
                <a:latin typeface="Times New Roman"/>
              </a:rPr>
              <a:t>secondary spermatocytes.</a:t>
            </a:r>
            <a:r>
              <a:rPr lang="en-US" sz="3200" strike="noStrike">
                <a:solidFill>
                  <a:srgbClr val="000000"/>
                </a:solidFill>
                <a:latin typeface="Times New Roman"/>
              </a:rPr>
              <a:t> After few days, these too divide to form </a:t>
            </a:r>
            <a:r>
              <a:rPr i="1" lang="en-US" sz="3200" strike="noStrike">
                <a:solidFill>
                  <a:srgbClr val="000000"/>
                </a:solidFill>
                <a:latin typeface="Times New Roman"/>
              </a:rPr>
              <a:t>spermatids</a:t>
            </a:r>
            <a:r>
              <a:rPr lang="en-US" sz="3200" strike="noStrike">
                <a:solidFill>
                  <a:srgbClr val="000000"/>
                </a:solidFill>
                <a:latin typeface="Times New Roman"/>
              </a:rPr>
              <a:t> that are eventually modified to become </a:t>
            </a:r>
            <a:r>
              <a:rPr i="1" lang="en-US" sz="3200" strike="noStrike">
                <a:solidFill>
                  <a:srgbClr val="000000"/>
                </a:solidFill>
                <a:latin typeface="Times New Roman"/>
              </a:rPr>
              <a:t>spermatozoa</a:t>
            </a:r>
            <a:r>
              <a:rPr lang="en-US" sz="3200" strike="noStrike">
                <a:solidFill>
                  <a:srgbClr val="000000"/>
                </a:solidFill>
                <a:latin typeface="Times New Roman"/>
              </a:rPr>
              <a:t> (sperm) </a:t>
            </a:r>
            <a:endParaRPr/>
          </a:p>
          <a:p>
            <a:pPr>
              <a:lnSpc>
                <a:spcPct val="100000"/>
              </a:lnSpc>
              <a:buFont typeface="Arial"/>
              <a:buChar char="•"/>
            </a:pPr>
            <a:r>
              <a:rPr lang="en-US" sz="3200" strike="noStrike">
                <a:solidFill>
                  <a:srgbClr val="000000"/>
                </a:solidFill>
                <a:latin typeface="Times New Roman"/>
              </a:rPr>
              <a:t>The entire period of spermatogenesis, from spermatogonia to spermatozoa takes about 74 days</a:t>
            </a:r>
            <a:endParaRPr/>
          </a:p>
          <a:p>
            <a:pPr>
              <a:lnSpc>
                <a:spcPct val="100000"/>
              </a:lnSpc>
            </a:pPr>
            <a:endParaRPr/>
          </a:p>
          <a:p>
            <a:pPr>
              <a:lnSpc>
                <a:spcPct val="100000"/>
              </a:lnSpc>
            </a:pP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noFill/>
          <a:ln>
            <a:noFill/>
          </a:ln>
        </p:spPr>
        <p:txBody>
          <a:bodyPr anchor="ctr"/>
          <a:p>
            <a:endParaRPr/>
          </a:p>
        </p:txBody>
      </p:sp>
      <p:sp>
        <p:nvSpPr>
          <p:cNvPr id="119" name="TextShape 2"/>
          <p:cNvSpPr txBox="1"/>
          <p:nvPr/>
        </p:nvSpPr>
        <p:spPr>
          <a:xfrm>
            <a:off x="457200" y="1600200"/>
            <a:ext cx="8229240" cy="4525560"/>
          </a:xfrm>
          <a:prstGeom prst="rect">
            <a:avLst/>
          </a:prstGeom>
          <a:noFill/>
          <a:ln>
            <a:noFill/>
          </a:ln>
        </p:spPr>
        <p:txBody>
          <a:bodyPr/>
          <a:p>
            <a:endParaRPr/>
          </a:p>
        </p:txBody>
      </p:sp>
      <p:pic>
        <p:nvPicPr>
          <p:cNvPr id="120" name="Picture 2" descr=""/>
          <p:cNvPicPr/>
          <p:nvPr/>
        </p:nvPicPr>
        <p:blipFill>
          <a:blip r:embed="rId1"/>
          <a:stretch/>
        </p:blipFill>
        <p:spPr>
          <a:xfrm>
            <a:off x="2629080" y="609480"/>
            <a:ext cx="3885840" cy="65527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457200" y="274680"/>
            <a:ext cx="8229240" cy="1142640"/>
          </a:xfrm>
          <a:prstGeom prst="rect">
            <a:avLst/>
          </a:prstGeom>
          <a:noFill/>
          <a:ln>
            <a:noFill/>
          </a:ln>
        </p:spPr>
        <p:txBody>
          <a:bodyPr anchor="ctr"/>
          <a:p>
            <a:endParaRPr/>
          </a:p>
        </p:txBody>
      </p:sp>
      <p:sp>
        <p:nvSpPr>
          <p:cNvPr id="82"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organs of the reproductive system are</a:t>
            </a:r>
            <a:endParaRPr/>
          </a:p>
          <a:p>
            <a:pPr>
              <a:lnSpc>
                <a:spcPct val="100000"/>
              </a:lnSpc>
              <a:buFont typeface="Wingdings" charset="2"/>
              <a:buChar char=""/>
            </a:pPr>
            <a:r>
              <a:rPr lang="en-US" sz="3200" strike="noStrike">
                <a:solidFill>
                  <a:srgbClr val="000000"/>
                </a:solidFill>
                <a:latin typeface="Times New Roman"/>
              </a:rPr>
              <a:t> </a:t>
            </a:r>
            <a:r>
              <a:rPr lang="en-US" sz="3200" strike="noStrike">
                <a:solidFill>
                  <a:srgbClr val="000000"/>
                </a:solidFill>
                <a:latin typeface="Times New Roman"/>
              </a:rPr>
              <a:t>Internal reproductive organs</a:t>
            </a:r>
            <a:endParaRPr/>
          </a:p>
          <a:p>
            <a:pPr>
              <a:lnSpc>
                <a:spcPct val="100000"/>
              </a:lnSpc>
              <a:buFont typeface="Wingdings" charset="2"/>
              <a:buChar char=""/>
            </a:pPr>
            <a:r>
              <a:rPr lang="en-US" sz="3200" strike="noStrike">
                <a:solidFill>
                  <a:srgbClr val="000000"/>
                </a:solidFill>
                <a:latin typeface="Times New Roman"/>
              </a:rPr>
              <a:t>External genital organs</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1"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Formation of Sperm</a:t>
            </a:r>
            <a:endParaRPr/>
          </a:p>
        </p:txBody>
      </p:sp>
      <p:sp>
        <p:nvSpPr>
          <p:cNvPr id="122"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2400" strike="noStrike">
                <a:solidFill>
                  <a:srgbClr val="000000"/>
                </a:solidFill>
                <a:latin typeface="Times New Roman"/>
              </a:rPr>
              <a:t>When the spermatids are  formed they still have the usual characteristics of epithelioid cells but soon they begin to differentiate and elongate into spermatozoa</a:t>
            </a:r>
            <a:endParaRPr/>
          </a:p>
          <a:p>
            <a:pPr>
              <a:lnSpc>
                <a:spcPct val="100000"/>
              </a:lnSpc>
              <a:buFont typeface="Arial"/>
              <a:buChar char="•"/>
            </a:pPr>
            <a:r>
              <a:rPr lang="en-US" sz="2400" strike="noStrike">
                <a:solidFill>
                  <a:srgbClr val="000000"/>
                </a:solidFill>
                <a:latin typeface="Times New Roman"/>
              </a:rPr>
              <a:t> </a:t>
            </a:r>
            <a:r>
              <a:rPr lang="en-US" sz="2400" strike="noStrike">
                <a:solidFill>
                  <a:srgbClr val="000000"/>
                </a:solidFill>
                <a:latin typeface="Times New Roman"/>
              </a:rPr>
              <a:t>Each spermatozoon is composed of a </a:t>
            </a:r>
            <a:r>
              <a:rPr i="1" lang="en-US" sz="2400" strike="noStrike">
                <a:solidFill>
                  <a:srgbClr val="000000"/>
                </a:solidFill>
                <a:latin typeface="Times New Roman"/>
              </a:rPr>
              <a:t>head</a:t>
            </a:r>
            <a:r>
              <a:rPr lang="en-US" sz="2400" strike="noStrike">
                <a:solidFill>
                  <a:srgbClr val="000000"/>
                </a:solidFill>
                <a:latin typeface="Times New Roman"/>
              </a:rPr>
              <a:t> and a </a:t>
            </a:r>
            <a:r>
              <a:rPr i="1" lang="en-US" sz="2400" strike="noStrike">
                <a:solidFill>
                  <a:srgbClr val="000000"/>
                </a:solidFill>
                <a:latin typeface="Times New Roman"/>
              </a:rPr>
              <a:t>tail</a:t>
            </a:r>
            <a:endParaRPr/>
          </a:p>
          <a:p>
            <a:pPr>
              <a:lnSpc>
                <a:spcPct val="100000"/>
              </a:lnSpc>
              <a:buFont typeface="Arial"/>
              <a:buChar char="•"/>
            </a:pPr>
            <a:r>
              <a:rPr lang="en-US" sz="2400" strike="noStrike">
                <a:solidFill>
                  <a:srgbClr val="000000"/>
                </a:solidFill>
                <a:latin typeface="Times New Roman"/>
              </a:rPr>
              <a:t>On the outside of the anterior two thirds of the head is a thick cap called the </a:t>
            </a:r>
            <a:r>
              <a:rPr i="1" lang="en-US" sz="2400" strike="noStrike">
                <a:solidFill>
                  <a:srgbClr val="000000"/>
                </a:solidFill>
                <a:latin typeface="Times New Roman"/>
              </a:rPr>
              <a:t>acrosome</a:t>
            </a:r>
            <a:r>
              <a:rPr lang="en-US" sz="2400" strike="noStrike">
                <a:solidFill>
                  <a:srgbClr val="000000"/>
                </a:solidFill>
                <a:latin typeface="Times New Roman"/>
              </a:rPr>
              <a:t> that is formed mainly from the Golgi apparatus. This contains a number of enzymes similar to those found in lysosomes of the typical cell</a:t>
            </a:r>
            <a:endParaRPr/>
          </a:p>
          <a:p>
            <a:pPr>
              <a:lnSpc>
                <a:spcPct val="100000"/>
              </a:lnSpc>
              <a:buFont typeface="Arial"/>
              <a:buChar char="•"/>
            </a:pPr>
            <a:r>
              <a:rPr lang="en-US" sz="2400" strike="noStrike">
                <a:solidFill>
                  <a:srgbClr val="000000"/>
                </a:solidFill>
                <a:latin typeface="Times New Roman"/>
              </a:rPr>
              <a:t>These enzymes play important role in allowing the sperm to enter the ovum and fertilize it </a:t>
            </a:r>
            <a:endParaRPr/>
          </a:p>
          <a:p>
            <a:pPr>
              <a:lnSpc>
                <a:spcPct val="100000"/>
              </a:lnSpc>
            </a:pPr>
            <a:endParaRPr/>
          </a:p>
          <a:p>
            <a:pPr>
              <a:lnSpc>
                <a:spcPct val="100000"/>
              </a:lnSpc>
            </a:pP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457200" y="274680"/>
            <a:ext cx="8229240" cy="1142640"/>
          </a:xfrm>
          <a:prstGeom prst="rect">
            <a:avLst/>
          </a:prstGeom>
          <a:noFill/>
          <a:ln>
            <a:noFill/>
          </a:ln>
        </p:spPr>
        <p:txBody>
          <a:bodyPr anchor="ctr"/>
          <a:p>
            <a:endParaRPr/>
          </a:p>
        </p:txBody>
      </p:sp>
      <p:sp>
        <p:nvSpPr>
          <p:cNvPr id="124" name="TextShape 2"/>
          <p:cNvSpPr txBox="1"/>
          <p:nvPr/>
        </p:nvSpPr>
        <p:spPr>
          <a:xfrm>
            <a:off x="457200" y="1600200"/>
            <a:ext cx="8229240" cy="4525560"/>
          </a:xfrm>
          <a:prstGeom prst="rect">
            <a:avLst/>
          </a:prstGeom>
          <a:noFill/>
          <a:ln>
            <a:noFill/>
          </a:ln>
        </p:spPr>
        <p:txBody>
          <a:bodyPr/>
          <a:p>
            <a:endParaRPr/>
          </a:p>
        </p:txBody>
      </p:sp>
      <p:pic>
        <p:nvPicPr>
          <p:cNvPr id="125" name="Picture 2" descr=""/>
          <p:cNvPicPr/>
          <p:nvPr/>
        </p:nvPicPr>
        <p:blipFill>
          <a:blip r:embed="rId1"/>
          <a:stretch/>
        </p:blipFill>
        <p:spPr>
          <a:xfrm>
            <a:off x="2033640" y="95400"/>
            <a:ext cx="5076360" cy="666720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Hormonal Factors That Stimulate Spermatogenesis </a:t>
            </a:r>
            <a:endParaRPr/>
          </a:p>
        </p:txBody>
      </p:sp>
      <p:sp>
        <p:nvSpPr>
          <p:cNvPr id="12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 growth and division of the testicular germinal cells, which is the first stage in forming sperm)</a:t>
            </a:r>
            <a:endParaRPr/>
          </a:p>
          <a:p>
            <a:pPr>
              <a:lnSpc>
                <a:spcPct val="100000"/>
              </a:lnSpc>
              <a:buFont typeface="Arial"/>
              <a:buChar char="•"/>
            </a:pPr>
            <a:r>
              <a:rPr lang="en-US" sz="3200" strike="noStrike">
                <a:solidFill>
                  <a:srgbClr val="000000"/>
                </a:solidFill>
                <a:latin typeface="Times New Roman"/>
              </a:rPr>
              <a:t>Luteinizing hormone stimulates the Leydig cells to secrete testosterone</a:t>
            </a:r>
            <a:endParaRPr/>
          </a:p>
          <a:p>
            <a:pPr>
              <a:lnSpc>
                <a:spcPct val="100000"/>
              </a:lnSpc>
              <a:buFont typeface="Arial"/>
              <a:buChar char="•"/>
            </a:pPr>
            <a:r>
              <a:rPr lang="en-US" sz="3200" strike="noStrike">
                <a:solidFill>
                  <a:srgbClr val="000000"/>
                </a:solidFill>
                <a:latin typeface="Times New Roman"/>
              </a:rPr>
              <a:t>Follicle-stimulating hormone stimulates the Sertoli cells, without this stimulation the conversion of the spermatids to sperm (the process of spermiogenesis) will not occur</a:t>
            </a:r>
            <a:endParaRPr/>
          </a:p>
          <a:p>
            <a:pPr>
              <a:lnSpc>
                <a:spcPct val="100000"/>
              </a:lnSpc>
            </a:pP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TextShape 1"/>
          <p:cNvSpPr txBox="1"/>
          <p:nvPr/>
        </p:nvSpPr>
        <p:spPr>
          <a:xfrm>
            <a:off x="457200" y="274680"/>
            <a:ext cx="8229240" cy="1142640"/>
          </a:xfrm>
          <a:prstGeom prst="rect">
            <a:avLst/>
          </a:prstGeom>
          <a:noFill/>
          <a:ln>
            <a:noFill/>
          </a:ln>
        </p:spPr>
        <p:txBody>
          <a:bodyPr anchor="ctr"/>
          <a:p>
            <a:endParaRPr/>
          </a:p>
        </p:txBody>
      </p:sp>
      <p:sp>
        <p:nvSpPr>
          <p:cNvPr id="129"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Estrogens formed from testosterone by the Sertoli cells when they are stimulated by follicle-stimulating hormone are also essential for spermiogenesis. </a:t>
            </a:r>
            <a:endParaRPr/>
          </a:p>
          <a:p>
            <a:pPr>
              <a:lnSpc>
                <a:spcPct val="100000"/>
              </a:lnSpc>
              <a:buFont typeface="Arial"/>
              <a:buChar char="•"/>
            </a:pPr>
            <a:r>
              <a:rPr lang="en-US" sz="3200" strike="noStrike">
                <a:solidFill>
                  <a:srgbClr val="000000"/>
                </a:solidFill>
                <a:latin typeface="Times New Roman"/>
              </a:rPr>
              <a:t>Growth hormone (as well as most of the other body hormones) is necessary for controlling background metabolic functions of the testes. Growth hormone specifically promotes early division of the spermatogonia </a:t>
            </a:r>
            <a:endParaRPr/>
          </a:p>
          <a:p>
            <a:pPr>
              <a:lnSpc>
                <a:spcPct val="100000"/>
              </a:lnSpc>
            </a:pP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Calibri"/>
              </a:rPr>
              <a:t>	</a:t>
            </a:r>
            <a:r>
              <a:rPr lang="en-US" sz="4400" strike="noStrike">
                <a:solidFill>
                  <a:srgbClr val="000000"/>
                </a:solidFill>
                <a:latin typeface="Calibri"/>
              </a:rPr>
              <a:t>
</a:t>
            </a:r>
            <a:r>
              <a:rPr lang="en-US" sz="4400" strike="noStrike">
                <a:solidFill>
                  <a:srgbClr val="000000"/>
                </a:solidFill>
                <a:latin typeface="Times New Roman"/>
              </a:rPr>
              <a:t>Other Factors Affecting Spermatogenesis</a:t>
            </a:r>
            <a:r>
              <a:rPr lang="en-US" sz="4400" strike="noStrike">
                <a:solidFill>
                  <a:srgbClr val="000000"/>
                </a:solidFill>
                <a:latin typeface="Calibri"/>
              </a:rPr>
              <a:t>
</a:t>
            </a:r>
            <a:endParaRPr/>
          </a:p>
        </p:txBody>
      </p:sp>
      <p:sp>
        <p:nvSpPr>
          <p:cNvPr id="131"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Increase in body temperature inhibits spermatogenesis ( internal temperature of scrotal sac is 2 degrees centigrade lower than body temperature)</a:t>
            </a:r>
            <a:endParaRPr/>
          </a:p>
          <a:p>
            <a:pPr>
              <a:lnSpc>
                <a:spcPct val="100000"/>
              </a:lnSpc>
              <a:buFont typeface="Arial"/>
              <a:buChar char="•"/>
            </a:pPr>
            <a:r>
              <a:rPr lang="en-US" sz="3200" strike="noStrike">
                <a:solidFill>
                  <a:srgbClr val="000000"/>
                </a:solidFill>
                <a:latin typeface="Times New Roman"/>
              </a:rPr>
              <a:t>(Regulation of temperature of scrotal testes is brought about by relaxation or contraction of scrotal musculature in summers and winters respectively)</a:t>
            </a:r>
            <a:endParaRPr/>
          </a:p>
          <a:p>
            <a:pPr>
              <a:lnSpc>
                <a:spcPct val="100000"/>
              </a:lnSpc>
              <a:buFont typeface="Arial"/>
              <a:buChar char="•"/>
            </a:pPr>
            <a:r>
              <a:rPr lang="en-US" sz="3200" strike="noStrike">
                <a:solidFill>
                  <a:srgbClr val="000000"/>
                </a:solidFill>
                <a:latin typeface="Times New Roman"/>
              </a:rPr>
              <a:t>Infections such as mumps cause degeneration of seminiferous tubules</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2" name="TextShape 1"/>
          <p:cNvSpPr txBox="1"/>
          <p:nvPr/>
        </p:nvSpPr>
        <p:spPr>
          <a:xfrm>
            <a:off x="457200" y="274680"/>
            <a:ext cx="8229240" cy="1142640"/>
          </a:xfrm>
          <a:prstGeom prst="rect">
            <a:avLst/>
          </a:prstGeom>
          <a:noFill/>
          <a:ln>
            <a:noFill/>
          </a:ln>
        </p:spPr>
        <p:txBody>
          <a:bodyPr anchor="ctr"/>
          <a:p>
            <a:endParaRPr/>
          </a:p>
        </p:txBody>
      </p:sp>
      <p:sp>
        <p:nvSpPr>
          <p:cNvPr id="133"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two testes of the human adult form up to 120 million sperms each day </a:t>
            </a:r>
            <a:endParaRPr/>
          </a:p>
          <a:p>
            <a:pPr>
              <a:lnSpc>
                <a:spcPct val="100000"/>
              </a:lnSpc>
              <a:buFont typeface="Arial"/>
              <a:buChar char="•"/>
            </a:pPr>
            <a:r>
              <a:rPr lang="en-US" sz="3200" strike="noStrike">
                <a:solidFill>
                  <a:srgbClr val="000000"/>
                </a:solidFill>
                <a:latin typeface="Times New Roman"/>
              </a:rPr>
              <a:t>A small quantity of these can be stored in the epididymis but most are stored in the vas deferens</a:t>
            </a:r>
            <a:endParaRPr/>
          </a:p>
          <a:p>
            <a:pPr>
              <a:lnSpc>
                <a:spcPct val="100000"/>
              </a:lnSpc>
              <a:buFont typeface="Arial"/>
              <a:buChar char="•"/>
            </a:pPr>
            <a:r>
              <a:rPr lang="en-US" sz="3200" strike="noStrike">
                <a:solidFill>
                  <a:srgbClr val="000000"/>
                </a:solidFill>
                <a:latin typeface="Times New Roman"/>
              </a:rPr>
              <a:t>The normal motile, fertile sperm are capable of flagellated movement through the fluid medium at velocity of 1 to 4 mm/min</a:t>
            </a:r>
            <a:endParaRPr/>
          </a:p>
          <a:p>
            <a:pPr>
              <a:lnSpc>
                <a:spcPct val="100000"/>
              </a:lnSpc>
              <a:buFont typeface="Arial"/>
              <a:buChar char="•"/>
            </a:pPr>
            <a:r>
              <a:rPr lang="en-US" sz="3200" strike="noStrike">
                <a:solidFill>
                  <a:srgbClr val="000000"/>
                </a:solidFill>
                <a:latin typeface="Times New Roman"/>
              </a:rPr>
              <a:t>Sperm can live for many weeks in the male genital ducts, once they are ejaculated in the semen, their maximal life span is only 24 to 48 hours at body temperature. At lowered temperatures semen can be stored for several weeks</a:t>
            </a:r>
            <a:endParaRPr/>
          </a:p>
          <a:p>
            <a:pPr>
              <a:lnSpc>
                <a:spcPct val="100000"/>
              </a:lnSpc>
            </a:pPr>
            <a:endParaRPr/>
          </a:p>
          <a:p>
            <a:pPr>
              <a:lnSpc>
                <a:spcPct val="100000"/>
              </a:lnSpc>
            </a:pP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Function of Seminal vesicles</a:t>
            </a:r>
            <a:endParaRPr/>
          </a:p>
        </p:txBody>
      </p:sp>
      <p:sp>
        <p:nvSpPr>
          <p:cNvPr id="135"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Each seminal vesicle is a tortuous, loculated tube lined with a secretory epithelium that secretes a mucoid material containing an abundance of fructose, citric acid and other nutrient substances as well as large quantities of prostaglandins and fibrinogen (bulk 60% of the semen, nutrition) </a:t>
            </a:r>
            <a:endParaRPr/>
          </a:p>
          <a:p>
            <a:pPr>
              <a:lnSpc>
                <a:spcPct val="100000"/>
              </a:lnSpc>
              <a:buFont typeface="Arial"/>
              <a:buChar char="•"/>
            </a:pPr>
            <a:r>
              <a:rPr lang="en-US" sz="3200" strike="noStrike">
                <a:solidFill>
                  <a:srgbClr val="000000"/>
                </a:solidFill>
                <a:latin typeface="Times New Roman"/>
              </a:rPr>
              <a:t>During the process of emission and ejaculation each seminal vesicle empties its contents into the ejaculatory duct shortly after the vas deferens empties the sperm</a:t>
            </a:r>
            <a:endParaRPr/>
          </a:p>
          <a:p>
            <a:pPr>
              <a:lnSpc>
                <a:spcPct val="100000"/>
              </a:lnSpc>
            </a:pP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6"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Role of Prostaglandins</a:t>
            </a:r>
            <a:endParaRPr/>
          </a:p>
        </p:txBody>
      </p:sp>
      <p:sp>
        <p:nvSpPr>
          <p:cNvPr id="13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Prostaglandins help in fertilization in two ways</a:t>
            </a:r>
            <a:endParaRPr/>
          </a:p>
          <a:p>
            <a:pPr>
              <a:lnSpc>
                <a:spcPct val="100000"/>
              </a:lnSpc>
            </a:pPr>
            <a:r>
              <a:rPr lang="en-US" sz="3200" strike="noStrike">
                <a:solidFill>
                  <a:srgbClr val="000000"/>
                </a:solidFill>
                <a:latin typeface="Times New Roman"/>
              </a:rPr>
              <a:t>(1) by reacting with the female cervical mucus to make it more receptive to sperm movement</a:t>
            </a:r>
            <a:endParaRPr/>
          </a:p>
          <a:p>
            <a:pPr>
              <a:lnSpc>
                <a:spcPct val="100000"/>
              </a:lnSpc>
            </a:pPr>
            <a:r>
              <a:rPr lang="en-US" sz="3200" strike="noStrike">
                <a:solidFill>
                  <a:srgbClr val="000000"/>
                </a:solidFill>
                <a:latin typeface="Times New Roman"/>
              </a:rPr>
              <a:t>(2) by causing backward, reverse peristaltic contractions in the uterus and fallopian tubes to move the ejaculated sperm toward the ovaries</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a:noFill/>
          <a:ln>
            <a:noFill/>
          </a:ln>
        </p:spPr>
        <p:txBody>
          <a:bodyPr anchor="ctr"/>
          <a:p>
            <a:pPr algn="ctr">
              <a:lnSpc>
                <a:spcPct val="100000"/>
              </a:lnSpc>
            </a:pPr>
            <a:r>
              <a:rPr lang="en-US" sz="3200" strike="noStrike">
                <a:solidFill>
                  <a:srgbClr val="000000"/>
                </a:solidFill>
                <a:latin typeface="Times New Roman"/>
              </a:rPr>
              <a:t>
</a:t>
            </a:r>
            <a:r>
              <a:rPr lang="en-US" sz="3200" strike="noStrike">
                <a:solidFill>
                  <a:srgbClr val="000000"/>
                </a:solidFill>
                <a:latin typeface="Times New Roman"/>
              </a:rPr>
              <a:t>Function of the Prostate Gland </a:t>
            </a:r>
            <a:r>
              <a:rPr lang="en-US" sz="3200" strike="noStrike">
                <a:solidFill>
                  <a:srgbClr val="000000"/>
                </a:solidFill>
                <a:latin typeface="Calibri"/>
              </a:rPr>
              <a:t>
</a:t>
            </a:r>
            <a:endParaRPr/>
          </a:p>
        </p:txBody>
      </p:sp>
      <p:sp>
        <p:nvSpPr>
          <p:cNvPr id="139"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prostate gland secretes a thin, milky fluid (30% of the semen) that contains calcium, citrate ion, phosphate ion, a clotting enzyme, and profibrinolysin</a:t>
            </a:r>
            <a:endParaRPr/>
          </a:p>
          <a:p>
            <a:pPr>
              <a:lnSpc>
                <a:spcPct val="100000"/>
              </a:lnSpc>
              <a:buFont typeface="Arial"/>
              <a:buChar char="•"/>
            </a:pPr>
            <a:r>
              <a:rPr lang="en-US" sz="3200" strike="noStrike">
                <a:solidFill>
                  <a:srgbClr val="000000"/>
                </a:solidFill>
                <a:latin typeface="Times New Roman"/>
              </a:rPr>
              <a:t>Prostatic fluid is alkaline in nature</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Slightly alkaline prostatic fluid helps to neutralize the acidity of the other seminal fluids during ejaculation and thus enhances the motility and fertility of the sperm</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noFill/>
          <a:ln>
            <a:noFill/>
          </a:ln>
        </p:spPr>
        <p:txBody>
          <a:bodyPr anchor="ctr"/>
          <a:p>
            <a:endParaRPr/>
          </a:p>
        </p:txBody>
      </p:sp>
      <p:sp>
        <p:nvSpPr>
          <p:cNvPr id="141"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Capacitation of spermatozoa is required for fertilization of the ovum</a:t>
            </a:r>
            <a:endParaRPr/>
          </a:p>
          <a:p>
            <a:pPr>
              <a:lnSpc>
                <a:spcPct val="100000"/>
              </a:lnSpc>
              <a:buFont typeface="Arial"/>
              <a:buChar char="•"/>
            </a:pPr>
            <a:r>
              <a:rPr lang="en-US" sz="3200" strike="noStrike">
                <a:solidFill>
                  <a:srgbClr val="000000"/>
                </a:solidFill>
                <a:latin typeface="Times New Roman"/>
              </a:rPr>
              <a:t>Spermatozoa when they leave the epididymis, their activity is held in check by multiple inhibitory factors secreted by the genital duct epithelia. </a:t>
            </a:r>
            <a:endParaRPr/>
          </a:p>
          <a:p>
            <a:pPr>
              <a:lnSpc>
                <a:spcPct val="100000"/>
              </a:lnSpc>
              <a:buFont typeface="Arial"/>
              <a:buChar char="•"/>
            </a:pPr>
            <a:r>
              <a:rPr lang="en-US" sz="3200" strike="noStrike">
                <a:solidFill>
                  <a:srgbClr val="000000"/>
                </a:solidFill>
                <a:latin typeface="Times New Roman"/>
              </a:rPr>
              <a:t>On coming in contact with the fluids of the female genital tract multiple changes occur that activate the sperm for the final processes of fertilization. These collective changes are called </a:t>
            </a:r>
            <a:r>
              <a:rPr i="1" lang="en-US" sz="3200" strike="noStrike">
                <a:solidFill>
                  <a:srgbClr val="000000"/>
                </a:solidFill>
                <a:latin typeface="Times New Roman"/>
              </a:rPr>
              <a:t>capacitation of the spermatozoa.</a:t>
            </a:r>
            <a:r>
              <a:rPr lang="en-US" sz="3200" strike="noStrike">
                <a:solidFill>
                  <a:srgbClr val="000000"/>
                </a:solidFill>
                <a:latin typeface="Times New Roman"/>
              </a:rPr>
              <a:t> This normally requires 1 to 10 hours</a:t>
            </a:r>
            <a:endParaRPr/>
          </a:p>
          <a:p>
            <a:pPr>
              <a:lnSpc>
                <a:spcPct val="100000"/>
              </a:lnSpc>
            </a:pP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Primary Sex Organs (Gonads)</a:t>
            </a:r>
            <a:endParaRPr/>
          </a:p>
        </p:txBody>
      </p:sp>
      <p:sp>
        <p:nvSpPr>
          <p:cNvPr id="84"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a:t>
            </a:r>
            <a:r>
              <a:rPr b="1" lang="en-US" sz="3200" strike="noStrike">
                <a:solidFill>
                  <a:srgbClr val="000000"/>
                </a:solidFill>
                <a:latin typeface="Times New Roman"/>
              </a:rPr>
              <a:t>primary reproductive organs </a:t>
            </a:r>
            <a:r>
              <a:rPr lang="en-US" sz="3200" strike="noStrike">
                <a:solidFill>
                  <a:srgbClr val="000000"/>
                </a:solidFill>
                <a:latin typeface="Times New Roman"/>
              </a:rPr>
              <a:t>or </a:t>
            </a:r>
            <a:r>
              <a:rPr b="1" lang="en-US" sz="3200" strike="noStrike">
                <a:solidFill>
                  <a:srgbClr val="000000"/>
                </a:solidFill>
                <a:latin typeface="Times New Roman"/>
              </a:rPr>
              <a:t>gonads </a:t>
            </a:r>
            <a:r>
              <a:rPr lang="en-US" sz="3200" strike="noStrike">
                <a:solidFill>
                  <a:srgbClr val="000000"/>
                </a:solidFill>
                <a:latin typeface="Times New Roman"/>
              </a:rPr>
              <a:t>consist of a pair of </a:t>
            </a:r>
            <a:r>
              <a:rPr b="1" lang="en-US" sz="3200" strike="noStrike">
                <a:solidFill>
                  <a:srgbClr val="000000"/>
                </a:solidFill>
                <a:latin typeface="Times New Roman"/>
              </a:rPr>
              <a:t>testes </a:t>
            </a:r>
            <a:r>
              <a:rPr lang="en-US" sz="3200" strike="noStrike">
                <a:solidFill>
                  <a:srgbClr val="000000"/>
                </a:solidFill>
                <a:latin typeface="Times New Roman"/>
              </a:rPr>
              <a:t>in the male and a pair of </a:t>
            </a:r>
            <a:r>
              <a:rPr b="1" lang="en-US" sz="3200" strike="noStrike">
                <a:solidFill>
                  <a:srgbClr val="000000"/>
                </a:solidFill>
                <a:latin typeface="Times New Roman"/>
              </a:rPr>
              <a:t>ovaries </a:t>
            </a:r>
            <a:r>
              <a:rPr lang="en-US" sz="3200" strike="noStrike">
                <a:solidFill>
                  <a:srgbClr val="000000"/>
                </a:solidFill>
                <a:latin typeface="Times New Roman"/>
              </a:rPr>
              <a:t>in the female. </a:t>
            </a:r>
            <a:endParaRPr/>
          </a:p>
          <a:p>
            <a:pPr>
              <a:lnSpc>
                <a:spcPct val="100000"/>
              </a:lnSpc>
              <a:buFont typeface="Arial"/>
              <a:buChar char="•"/>
            </a:pPr>
            <a:r>
              <a:rPr lang="en-US" sz="3200" strike="noStrike">
                <a:solidFill>
                  <a:srgbClr val="000000"/>
                </a:solidFill>
                <a:latin typeface="Times New Roman"/>
              </a:rPr>
              <a:t>In both sexes the mature gonads perform the dual function of</a:t>
            </a:r>
            <a:endParaRPr/>
          </a:p>
          <a:p>
            <a:pPr>
              <a:lnSpc>
                <a:spcPct val="100000"/>
              </a:lnSpc>
              <a:buFont typeface="Arial"/>
              <a:buAutoNum type="arabicParenR"/>
            </a:pPr>
            <a:r>
              <a:rPr lang="en-US" sz="3200" strike="noStrike">
                <a:solidFill>
                  <a:srgbClr val="000000"/>
                </a:solidFill>
                <a:latin typeface="Times New Roman"/>
              </a:rPr>
              <a:t>producing gametes (</a:t>
            </a:r>
            <a:r>
              <a:rPr b="1" lang="en-US" sz="3200" strike="noStrike">
                <a:solidFill>
                  <a:srgbClr val="000000"/>
                </a:solidFill>
                <a:latin typeface="Times New Roman"/>
              </a:rPr>
              <a:t>gametogenesis</a:t>
            </a:r>
            <a:r>
              <a:rPr lang="en-US" sz="3200" strike="noStrike">
                <a:solidFill>
                  <a:srgbClr val="000000"/>
                </a:solidFill>
                <a:latin typeface="Times New Roman"/>
              </a:rPr>
              <a:t>), that is, </a:t>
            </a:r>
            <a:r>
              <a:rPr b="1" lang="en-US" sz="3200" strike="noStrike">
                <a:solidFill>
                  <a:srgbClr val="000000"/>
                </a:solidFill>
                <a:latin typeface="Times New Roman"/>
              </a:rPr>
              <a:t>spermatozoa (sperm) </a:t>
            </a:r>
            <a:r>
              <a:rPr lang="en-US" sz="3200" strike="noStrike">
                <a:solidFill>
                  <a:srgbClr val="000000"/>
                </a:solidFill>
                <a:latin typeface="Times New Roman"/>
              </a:rPr>
              <a:t>in the male and </a:t>
            </a:r>
            <a:r>
              <a:rPr b="1" lang="en-US" sz="3200" strike="noStrike">
                <a:solidFill>
                  <a:srgbClr val="000000"/>
                </a:solidFill>
                <a:latin typeface="Times New Roman"/>
              </a:rPr>
              <a:t>ova (eggs) </a:t>
            </a:r>
            <a:r>
              <a:rPr lang="en-US" sz="3200" strike="noStrike">
                <a:solidFill>
                  <a:srgbClr val="000000"/>
                </a:solidFill>
                <a:latin typeface="Times New Roman"/>
              </a:rPr>
              <a:t>in the female</a:t>
            </a:r>
            <a:endParaRPr/>
          </a:p>
          <a:p>
            <a:pPr>
              <a:lnSpc>
                <a:spcPct val="100000"/>
              </a:lnSpc>
              <a:buFont typeface="Arial"/>
              <a:buAutoNum type="arabicParenR"/>
            </a:pPr>
            <a:r>
              <a:rPr lang="en-US" sz="3200" strike="noStrike">
                <a:solidFill>
                  <a:srgbClr val="000000"/>
                </a:solidFill>
                <a:latin typeface="Times New Roman"/>
              </a:rPr>
              <a:t>Secreting sex hormones </a:t>
            </a:r>
            <a:r>
              <a:rPr b="1" lang="en-US" sz="3200" strike="noStrike">
                <a:solidFill>
                  <a:srgbClr val="000000"/>
                </a:solidFill>
                <a:latin typeface="Times New Roman"/>
              </a:rPr>
              <a:t>testosterone </a:t>
            </a:r>
            <a:r>
              <a:rPr lang="en-US" sz="3200" strike="noStrike">
                <a:solidFill>
                  <a:srgbClr val="000000"/>
                </a:solidFill>
                <a:latin typeface="Times New Roman"/>
              </a:rPr>
              <a:t>in males and </a:t>
            </a:r>
            <a:r>
              <a:rPr b="1" lang="en-US" sz="3200" strike="noStrike">
                <a:solidFill>
                  <a:srgbClr val="000000"/>
                </a:solidFill>
                <a:latin typeface="Times New Roman"/>
              </a:rPr>
              <a:t>estrogen </a:t>
            </a:r>
            <a:r>
              <a:rPr lang="en-US" sz="3200" strike="noStrike">
                <a:solidFill>
                  <a:srgbClr val="000000"/>
                </a:solidFill>
                <a:latin typeface="Times New Roman"/>
              </a:rPr>
              <a:t>and </a:t>
            </a:r>
            <a:r>
              <a:rPr b="1" lang="en-US" sz="3200" strike="noStrike">
                <a:solidFill>
                  <a:srgbClr val="000000"/>
                </a:solidFill>
                <a:latin typeface="Times New Roman"/>
              </a:rPr>
              <a:t>progesterone </a:t>
            </a:r>
            <a:r>
              <a:rPr lang="en-US" sz="3200" strike="noStrike">
                <a:solidFill>
                  <a:srgbClr val="000000"/>
                </a:solidFill>
                <a:latin typeface="Times New Roman"/>
              </a:rPr>
              <a:t>in females.</a:t>
            </a:r>
            <a:endParaRPr/>
          </a:p>
          <a:p>
            <a:pPr>
              <a:lnSpc>
                <a:spcPct val="100000"/>
              </a:lnSpc>
              <a:buFont typeface="Arial"/>
              <a:buChar char="•"/>
            </a:pPr>
            <a:r>
              <a:rPr lang="en-US" sz="3200" strike="noStrike">
                <a:solidFill>
                  <a:srgbClr val="000000"/>
                </a:solidFill>
                <a:latin typeface="Times New Roman"/>
              </a:rPr>
              <a:t>In addition to the gonads the reproductive system in each sex includes a </a:t>
            </a:r>
            <a:r>
              <a:rPr b="1" lang="en-US" sz="3200" strike="noStrike">
                <a:solidFill>
                  <a:srgbClr val="000000"/>
                </a:solidFill>
                <a:latin typeface="Times New Roman"/>
              </a:rPr>
              <a:t>reproductive tract </a:t>
            </a:r>
            <a:r>
              <a:rPr lang="en-US" sz="3200" strike="noStrike">
                <a:solidFill>
                  <a:srgbClr val="000000"/>
                </a:solidFill>
                <a:latin typeface="Times New Roman"/>
              </a:rPr>
              <a:t> which is a system of ducts that are specialized to transport or house the gametes after they are produced plus </a:t>
            </a:r>
            <a:r>
              <a:rPr b="1" lang="en-US" sz="3200" strike="noStrike">
                <a:solidFill>
                  <a:srgbClr val="000000"/>
                </a:solidFill>
                <a:latin typeface="Times New Roman"/>
              </a:rPr>
              <a:t>accessory sex glands </a:t>
            </a:r>
            <a:r>
              <a:rPr lang="en-US" sz="3200" strike="noStrike">
                <a:solidFill>
                  <a:srgbClr val="000000"/>
                </a:solidFill>
                <a:latin typeface="Times New Roman"/>
              </a:rPr>
              <a:t>that empty their supportive secretions into these passageways</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2" name="TextShape 1"/>
          <p:cNvSpPr txBox="1"/>
          <p:nvPr/>
        </p:nvSpPr>
        <p:spPr>
          <a:xfrm>
            <a:off x="457200" y="-304920"/>
            <a:ext cx="8229240" cy="1294920"/>
          </a:xfrm>
          <a:prstGeom prst="rect">
            <a:avLst/>
          </a:prstGeom>
          <a:noFill/>
          <a:ln>
            <a:noFill/>
          </a:ln>
        </p:spPr>
        <p:txBody>
          <a:bodyPr anchor="ctr"/>
          <a:p>
            <a:pPr algn="ctr">
              <a:lnSpc>
                <a:spcPct val="100000"/>
              </a:lnSpc>
            </a:pPr>
            <a:r>
              <a:rPr lang="en-US" sz="4400" strike="noStrike">
                <a:solidFill>
                  <a:srgbClr val="000000"/>
                </a:solidFill>
                <a:latin typeface="Times New Roman"/>
              </a:rPr>
              <a:t>Capacitation</a:t>
            </a:r>
            <a:endParaRPr/>
          </a:p>
        </p:txBody>
      </p:sp>
      <p:sp>
        <p:nvSpPr>
          <p:cNvPr id="143" name="TextShape 2"/>
          <p:cNvSpPr txBox="1"/>
          <p:nvPr/>
        </p:nvSpPr>
        <p:spPr>
          <a:xfrm>
            <a:off x="457200" y="685800"/>
            <a:ext cx="8229240" cy="4495320"/>
          </a:xfrm>
          <a:prstGeom prst="rect">
            <a:avLst/>
          </a:prstGeom>
          <a:noFill/>
          <a:ln>
            <a:noFill/>
          </a:ln>
        </p:spPr>
        <p:txBody>
          <a:bodyPr/>
          <a:p>
            <a:pPr>
              <a:lnSpc>
                <a:spcPct val="100000"/>
              </a:lnSpc>
              <a:buFont typeface="Arial"/>
              <a:buChar char="•"/>
            </a:pPr>
            <a:r>
              <a:rPr lang="en-US" sz="2400" strike="noStrike">
                <a:solidFill>
                  <a:srgbClr val="000000"/>
                </a:solidFill>
                <a:latin typeface="Times New Roman"/>
              </a:rPr>
              <a:t>The uterine and fallopian tube fluids wash away the various inhibitory factors that suppress sperm activity in the male genital ducts</a:t>
            </a:r>
            <a:endParaRPr/>
          </a:p>
          <a:p>
            <a:pPr>
              <a:lnSpc>
                <a:spcPct val="100000"/>
              </a:lnSpc>
              <a:buFont typeface="Arial"/>
              <a:buChar char="•"/>
            </a:pPr>
            <a:r>
              <a:rPr lang="en-US" sz="2400" strike="noStrike">
                <a:solidFill>
                  <a:srgbClr val="000000"/>
                </a:solidFill>
                <a:latin typeface="Times New Roman"/>
              </a:rPr>
              <a:t>The spermatozoa in the fluid of the male genital ducts are continually exposed to many floating CHOLESTEROL vesicles from the seminiferous tubules</a:t>
            </a:r>
            <a:endParaRPr/>
          </a:p>
          <a:p>
            <a:pPr>
              <a:lnSpc>
                <a:spcPct val="100000"/>
              </a:lnSpc>
              <a:buFont typeface="Arial"/>
              <a:buChar char="•"/>
            </a:pPr>
            <a:r>
              <a:rPr lang="en-US" sz="2400" strike="noStrike">
                <a:solidFill>
                  <a:srgbClr val="000000"/>
                </a:solidFill>
                <a:latin typeface="Times New Roman"/>
              </a:rPr>
              <a:t> </a:t>
            </a:r>
            <a:r>
              <a:rPr lang="en-US" sz="2400" strike="noStrike">
                <a:solidFill>
                  <a:srgbClr val="000000"/>
                </a:solidFill>
                <a:latin typeface="Times New Roman"/>
              </a:rPr>
              <a:t>This cholesterol is continually added to the cellular membrane covering the sperm acrosome, toughening the membrane and preventing release of its enzymes. </a:t>
            </a:r>
            <a:endParaRPr/>
          </a:p>
          <a:p>
            <a:pPr>
              <a:lnSpc>
                <a:spcPct val="100000"/>
              </a:lnSpc>
              <a:buFont typeface="Arial"/>
              <a:buChar char="•"/>
            </a:pPr>
            <a:r>
              <a:rPr lang="en-US" sz="2400" strike="noStrike">
                <a:solidFill>
                  <a:srgbClr val="000000"/>
                </a:solidFill>
                <a:latin typeface="Times New Roman"/>
              </a:rPr>
              <a:t>The sperm deposited in the vagina swim away from the cholesterol vesicles upward into the uterine cavity, and they gradually lose much of their other excess cholesterol over the next few hours. </a:t>
            </a:r>
            <a:endParaRPr/>
          </a:p>
          <a:p>
            <a:pPr>
              <a:lnSpc>
                <a:spcPct val="100000"/>
              </a:lnSpc>
              <a:buFont typeface="Arial"/>
              <a:buChar char="•"/>
            </a:pPr>
            <a:r>
              <a:rPr lang="en-US" sz="2400" strike="noStrike">
                <a:solidFill>
                  <a:srgbClr val="000000"/>
                </a:solidFill>
                <a:latin typeface="Times New Roman"/>
              </a:rPr>
              <a:t>As a result the membrane at the head of the sperm (the acrosome) becomes weaker</a:t>
            </a:r>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a:noFill/>
          <a:ln>
            <a:noFill/>
          </a:ln>
        </p:spPr>
        <p:txBody>
          <a:bodyPr anchor="ctr"/>
          <a:p>
            <a:endParaRPr/>
          </a:p>
        </p:txBody>
      </p:sp>
      <p:sp>
        <p:nvSpPr>
          <p:cNvPr id="145"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membrane of the sperm also becomes more permeable to calcium ions </a:t>
            </a:r>
            <a:endParaRPr/>
          </a:p>
          <a:p>
            <a:pPr>
              <a:lnSpc>
                <a:spcPct val="100000"/>
              </a:lnSpc>
              <a:buFont typeface="Arial"/>
              <a:buChar char="•"/>
            </a:pPr>
            <a:r>
              <a:rPr lang="en-US" sz="3200" strike="noStrike">
                <a:solidFill>
                  <a:srgbClr val="000000"/>
                </a:solidFill>
                <a:latin typeface="Times New Roman"/>
              </a:rPr>
              <a:t>The calcium ions also cause changes in the cellular membrane that cover the leading edge of the acrosome making it possible for the acrosome to release its enzymes rapidly and easily as the sperm penetrates the layers surrounding the ovum</a:t>
            </a:r>
            <a:endParaRPr/>
          </a:p>
          <a:p>
            <a:pPr>
              <a:lnSpc>
                <a:spcPct val="100000"/>
              </a:lnSpc>
            </a:pPr>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Acrosome Reaction</a:t>
            </a:r>
            <a:endParaRPr/>
          </a:p>
        </p:txBody>
      </p:sp>
      <p:sp>
        <p:nvSpPr>
          <p:cNvPr id="14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When the sperm reaches the zona pellucida of the ovum, the anterior membrane of the sperm binds specifically with receptor proteins in the zona pellucida</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The entire acrosome rapidly dissolves and all the acrosomal enzymes are released. Within minutes these enzymes open a  pathway for passage of the sperm head through the zona pellucida to the inside of the ovum. Within another 30 minutes the cell membranes of the sperm head and of the oocyte fuse with each other to form a single cell</a:t>
            </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noFill/>
          <a:ln>
            <a:noFill/>
          </a:ln>
        </p:spPr>
        <p:txBody>
          <a:bodyPr anchor="ctr"/>
          <a:p>
            <a:pPr algn="ctr">
              <a:lnSpc>
                <a:spcPct val="100000"/>
              </a:lnSpc>
            </a:pPr>
            <a:r>
              <a:rPr lang="en-US" sz="3200" strike="noStrike">
                <a:solidFill>
                  <a:srgbClr val="000000"/>
                </a:solidFill>
                <a:latin typeface="Times New Roman"/>
              </a:rPr>
              <a:t>Why Does Only One Sperm Enter the Oocyte? </a:t>
            </a:r>
            <a:endParaRPr/>
          </a:p>
        </p:txBody>
      </p:sp>
      <p:sp>
        <p:nvSpPr>
          <p:cNvPr id="149"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Calibri"/>
              </a:rPr>
              <a:t> </a:t>
            </a:r>
            <a:r>
              <a:rPr lang="en-US" sz="3200" strike="noStrike">
                <a:solidFill>
                  <a:srgbClr val="000000"/>
                </a:solidFill>
                <a:latin typeface="Times New Roman"/>
              </a:rPr>
              <a:t>Within a few minutes after the first sperm penetrates the zona pellucida of the ovum, calcium ions diffuse inward through the oocyte membrane and cause multiple cortical granules to be released by exocytosis from the oocyte into the perivitelline space. These granules contain substances that permeate all portions of the zona pellucida and prevent binding of additional sperm and they even cause any sperm that have already begun to bind to fall off</a:t>
            </a: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Calibri"/>
              </a:rPr>
              <a:t>
</a:t>
            </a:r>
            <a:r>
              <a:rPr lang="en-US" sz="4400" strike="noStrike">
                <a:solidFill>
                  <a:srgbClr val="000000"/>
                </a:solidFill>
                <a:latin typeface="Times New Roman"/>
              </a:rPr>
              <a:t>Cryptoorchidism</a:t>
            </a:r>
            <a:r>
              <a:rPr lang="en-US" sz="4400" strike="noStrike">
                <a:solidFill>
                  <a:srgbClr val="000000"/>
                </a:solidFill>
                <a:latin typeface="Calibri"/>
              </a:rPr>
              <a:t>
</a:t>
            </a:r>
            <a:endParaRPr/>
          </a:p>
        </p:txBody>
      </p:sp>
      <p:sp>
        <p:nvSpPr>
          <p:cNvPr id="151"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Failure of a testis to descend from the abdomen into the scrotum at or near the time of birth of a fetus</a:t>
            </a:r>
            <a:endParaRPr/>
          </a:p>
          <a:p>
            <a:pPr>
              <a:lnSpc>
                <a:spcPct val="100000"/>
              </a:lnSpc>
            </a:pPr>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TextShape 1"/>
          <p:cNvSpPr txBox="1"/>
          <p:nvPr/>
        </p:nvSpPr>
        <p:spPr>
          <a:xfrm>
            <a:off x="457200" y="274680"/>
            <a:ext cx="8229240" cy="1142640"/>
          </a:xfrm>
          <a:prstGeom prst="rect">
            <a:avLst/>
          </a:prstGeom>
          <a:noFill/>
          <a:ln>
            <a:noFill/>
          </a:ln>
        </p:spPr>
        <p:txBody>
          <a:bodyPr anchor="ctr"/>
          <a:p>
            <a:endParaRPr/>
          </a:p>
        </p:txBody>
      </p:sp>
      <p:sp>
        <p:nvSpPr>
          <p:cNvPr id="153"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Male sex hormones (androgens) secreted by the testes are</a:t>
            </a:r>
            <a:endParaRPr/>
          </a:p>
          <a:p>
            <a:pPr>
              <a:lnSpc>
                <a:spcPct val="100000"/>
              </a:lnSpc>
              <a:buFont typeface="Wingdings" charset="2"/>
              <a:buChar char=""/>
            </a:pPr>
            <a:r>
              <a:rPr lang="en-US" sz="3200" strike="noStrike">
                <a:solidFill>
                  <a:srgbClr val="000000"/>
                </a:solidFill>
                <a:latin typeface="Times New Roman"/>
              </a:rPr>
              <a:t>Testosterone(most abundant)</a:t>
            </a:r>
            <a:endParaRPr/>
          </a:p>
          <a:p>
            <a:pPr>
              <a:lnSpc>
                <a:spcPct val="100000"/>
              </a:lnSpc>
              <a:buFont typeface="Wingdings" charset="2"/>
              <a:buChar char=""/>
            </a:pPr>
            <a:r>
              <a:rPr lang="en-US" sz="3200" strike="noStrike">
                <a:solidFill>
                  <a:srgbClr val="000000"/>
                </a:solidFill>
                <a:latin typeface="Times New Roman"/>
              </a:rPr>
              <a:t>Dihydrotestosterone</a:t>
            </a:r>
            <a:endParaRPr/>
          </a:p>
          <a:p>
            <a:pPr>
              <a:lnSpc>
                <a:spcPct val="100000"/>
              </a:lnSpc>
              <a:buFont typeface="Wingdings" charset="2"/>
              <a:buChar char=""/>
            </a:pPr>
            <a:r>
              <a:rPr lang="en-US" sz="3200" strike="noStrike">
                <a:solidFill>
                  <a:srgbClr val="000000"/>
                </a:solidFill>
                <a:latin typeface="Times New Roman"/>
              </a:rPr>
              <a:t>Androstenedione</a:t>
            </a:r>
            <a:endParaRPr/>
          </a:p>
          <a:p>
            <a:pPr>
              <a:lnSpc>
                <a:spcPct val="100000"/>
              </a:lnSpc>
            </a:pPr>
            <a:endParaRPr/>
          </a:p>
          <a:p>
            <a:pPr>
              <a:lnSpc>
                <a:spcPct val="100000"/>
              </a:lnSpc>
            </a:pP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TextShape 1"/>
          <p:cNvSpPr txBox="1"/>
          <p:nvPr/>
        </p:nvSpPr>
        <p:spPr>
          <a:xfrm>
            <a:off x="457200" y="274680"/>
            <a:ext cx="8229240" cy="1142640"/>
          </a:xfrm>
          <a:prstGeom prst="rect">
            <a:avLst/>
          </a:prstGeom>
          <a:noFill/>
          <a:ln>
            <a:noFill/>
          </a:ln>
        </p:spPr>
        <p:txBody>
          <a:bodyPr anchor="ctr"/>
          <a:p>
            <a:endParaRPr/>
          </a:p>
        </p:txBody>
      </p:sp>
      <p:sp>
        <p:nvSpPr>
          <p:cNvPr id="155"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that becomes fixed to the tissues is converted within the tissue cells to </a:t>
            </a:r>
            <a:r>
              <a:rPr i="1" lang="en-US" sz="3200" strike="noStrike">
                <a:solidFill>
                  <a:srgbClr val="000000"/>
                </a:solidFill>
                <a:latin typeface="Times New Roman"/>
              </a:rPr>
              <a:t>dihydrotestosterone</a:t>
            </a:r>
            <a:r>
              <a:rPr lang="en-US" sz="3200" strike="noStrike">
                <a:solidFill>
                  <a:srgbClr val="000000"/>
                </a:solidFill>
                <a:latin typeface="Times New Roman"/>
              </a:rPr>
              <a:t> especially in certain target organs such as the prostate gland in the adult and the external genitalia of the male fetus</a:t>
            </a:r>
            <a:endParaRPr/>
          </a:p>
          <a:p>
            <a:pPr>
              <a:lnSpc>
                <a:spcPct val="100000"/>
              </a:lnSpc>
              <a:buFont typeface="Arial"/>
              <a:buChar char="•"/>
            </a:pPr>
            <a:r>
              <a:rPr lang="en-US" sz="3200" strike="noStrike">
                <a:solidFill>
                  <a:srgbClr val="000000"/>
                </a:solidFill>
                <a:latin typeface="Times New Roman"/>
              </a:rPr>
              <a:t>Some actions of testosterone are dependent on this conversion whereas other actions are not</a:t>
            </a:r>
            <a:endParaRPr/>
          </a:p>
          <a:p>
            <a:pPr>
              <a:lnSpc>
                <a:spcPct val="100000"/>
              </a:lnSpc>
            </a:pPr>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Chemistry of Androgens</a:t>
            </a:r>
            <a:endParaRPr/>
          </a:p>
        </p:txBody>
      </p:sp>
      <p:sp>
        <p:nvSpPr>
          <p:cNvPr id="15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All androgens are steroid compounds </a:t>
            </a:r>
            <a:endParaRPr/>
          </a:p>
          <a:p>
            <a:pPr>
              <a:lnSpc>
                <a:spcPct val="100000"/>
              </a:lnSpc>
              <a:buFont typeface="Arial"/>
              <a:buChar char="•"/>
            </a:pPr>
            <a:r>
              <a:rPr lang="en-US" sz="3200" strike="noStrike">
                <a:solidFill>
                  <a:srgbClr val="000000"/>
                </a:solidFill>
                <a:latin typeface="Times New Roman"/>
              </a:rPr>
              <a:t>Both in the testes and in the adrenals, the androgens can be synthesized either from cholesterol or directly from acetyl coenzymeA</a:t>
            </a:r>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TextShape 1"/>
          <p:cNvSpPr txBox="1"/>
          <p:nvPr/>
        </p:nvSpPr>
        <p:spPr>
          <a:xfrm>
            <a:off x="457200" y="274680"/>
            <a:ext cx="8229240" cy="1142640"/>
          </a:xfrm>
          <a:prstGeom prst="rect">
            <a:avLst/>
          </a:prstGeom>
          <a:noFill/>
          <a:ln>
            <a:noFill/>
          </a:ln>
        </p:spPr>
        <p:txBody>
          <a:bodyPr anchor="ctr"/>
          <a:p>
            <a:endParaRPr/>
          </a:p>
        </p:txBody>
      </p:sp>
      <p:sp>
        <p:nvSpPr>
          <p:cNvPr id="159"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is sereted from the interstitial cells of Leydig which lie in the interstices between the seminiferous tubules and constitute about 20 percent of the mass of the adult testes</a:t>
            </a:r>
            <a:endParaRPr/>
          </a:p>
          <a:p>
            <a:pPr>
              <a:lnSpc>
                <a:spcPct val="100000"/>
              </a:lnSpc>
              <a:buFont typeface="Arial"/>
              <a:buChar char="•"/>
            </a:pPr>
            <a:r>
              <a:rPr lang="en-US" sz="3200" strike="noStrike">
                <a:solidFill>
                  <a:srgbClr val="000000"/>
                </a:solidFill>
                <a:latin typeface="Times New Roman"/>
              </a:rPr>
              <a:t>Leydig cells are almost nonexistent in the testes during childhood </a:t>
            </a:r>
            <a:endParaRPr/>
          </a:p>
          <a:p>
            <a:pPr>
              <a:lnSpc>
                <a:spcPct val="100000"/>
              </a:lnSpc>
              <a:buFont typeface="Arial"/>
              <a:buChar char="•"/>
            </a:pPr>
            <a:r>
              <a:rPr lang="en-US" sz="3200" strike="noStrike">
                <a:solidFill>
                  <a:srgbClr val="000000"/>
                </a:solidFill>
                <a:latin typeface="Times New Roman"/>
              </a:rPr>
              <a:t>These cells are numerous in the newborn male infant for the first few months of life and in the adult male after puberty</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At both these times the testes secrete large quantities of testosterone</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0" name="TextShape 1"/>
          <p:cNvSpPr txBox="1"/>
          <p:nvPr/>
        </p:nvSpPr>
        <p:spPr>
          <a:xfrm>
            <a:off x="457200" y="274680"/>
            <a:ext cx="8229240" cy="1142640"/>
          </a:xfrm>
          <a:prstGeom prst="rect">
            <a:avLst/>
          </a:prstGeom>
          <a:noFill/>
          <a:ln>
            <a:noFill/>
          </a:ln>
        </p:spPr>
        <p:txBody>
          <a:bodyPr anchor="ctr"/>
          <a:p>
            <a:endParaRPr/>
          </a:p>
        </p:txBody>
      </p:sp>
      <p:sp>
        <p:nvSpPr>
          <p:cNvPr id="161"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97% of the Testosterone is in the bound form</a:t>
            </a:r>
            <a:endParaRPr/>
          </a:p>
          <a:p>
            <a:pPr>
              <a:lnSpc>
                <a:spcPct val="100000"/>
              </a:lnSpc>
            </a:pPr>
            <a:r>
              <a:rPr lang="en-US" sz="3200" strike="noStrike">
                <a:solidFill>
                  <a:srgbClr val="000000"/>
                </a:solidFill>
                <a:latin typeface="Times New Roman"/>
              </a:rPr>
              <a:t>  </a:t>
            </a:r>
            <a:r>
              <a:rPr lang="en-US" sz="3200" strike="noStrike">
                <a:solidFill>
                  <a:srgbClr val="000000"/>
                </a:solidFill>
                <a:latin typeface="Times New Roman"/>
              </a:rPr>
              <a:t>with albumin and sex hormone binding globulin</a:t>
            </a:r>
            <a:endParaRPr/>
          </a:p>
          <a:p>
            <a:pPr>
              <a:lnSpc>
                <a:spcPct val="100000"/>
              </a:lnSpc>
              <a:buFont typeface="Arial"/>
              <a:buChar char="•"/>
            </a:pPr>
            <a:r>
              <a:rPr lang="en-US" sz="3200" strike="noStrike">
                <a:solidFill>
                  <a:srgbClr val="000000"/>
                </a:solidFill>
                <a:latin typeface="Times New Roman"/>
              </a:rPr>
              <a:t>In certain target tissues much of the Testosterone is converted to Dihydrotestosterone such as in prostate gland in the adult and external genitalia of the male fetus</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457200" y="274680"/>
            <a:ext cx="8229240" cy="1142640"/>
          </a:xfrm>
          <a:prstGeom prst="rect">
            <a:avLst/>
          </a:prstGeom>
          <a:noFill/>
          <a:ln>
            <a:noFill/>
          </a:ln>
        </p:spPr>
        <p:txBody>
          <a:bodyPr anchor="ctr"/>
          <a:p>
            <a:endParaRPr/>
          </a:p>
        </p:txBody>
      </p:sp>
      <p:sp>
        <p:nvSpPr>
          <p:cNvPr id="86"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major </a:t>
            </a:r>
            <a:r>
              <a:rPr b="1" lang="en-US" sz="3200" strike="noStrike">
                <a:solidFill>
                  <a:srgbClr val="000000"/>
                </a:solidFill>
                <a:latin typeface="Times New Roman"/>
              </a:rPr>
              <a:t>male accessory sex glands </a:t>
            </a:r>
            <a:r>
              <a:rPr lang="en-US" sz="3200" strike="noStrike">
                <a:solidFill>
                  <a:srgbClr val="000000"/>
                </a:solidFill>
                <a:latin typeface="Times New Roman"/>
              </a:rPr>
              <a:t>whose secretions provide the bulk of the semen are  </a:t>
            </a:r>
            <a:endParaRPr/>
          </a:p>
          <a:p>
            <a:pPr>
              <a:lnSpc>
                <a:spcPct val="100000"/>
              </a:lnSpc>
              <a:buFont typeface="Arial"/>
              <a:buChar char="•"/>
            </a:pPr>
            <a:r>
              <a:rPr lang="en-US" sz="3200" strike="noStrike">
                <a:solidFill>
                  <a:srgbClr val="000000"/>
                </a:solidFill>
                <a:latin typeface="Times New Roman"/>
              </a:rPr>
              <a:t>Seminal vesicles</a:t>
            </a:r>
            <a:endParaRPr/>
          </a:p>
          <a:p>
            <a:pPr>
              <a:lnSpc>
                <a:spcPct val="100000"/>
              </a:lnSpc>
              <a:buFont typeface="Arial"/>
              <a:buChar char="•"/>
            </a:pPr>
            <a:r>
              <a:rPr lang="en-US" sz="3200" strike="noStrike">
                <a:solidFill>
                  <a:srgbClr val="000000"/>
                </a:solidFill>
                <a:latin typeface="Times New Roman"/>
              </a:rPr>
              <a:t>Prostate gland </a:t>
            </a:r>
            <a:endParaRPr/>
          </a:p>
          <a:p>
            <a:pPr>
              <a:lnSpc>
                <a:spcPct val="100000"/>
              </a:lnSpc>
              <a:buFont typeface="Arial"/>
              <a:buChar char="•"/>
            </a:pPr>
            <a:r>
              <a:rPr lang="en-US" sz="3200" strike="noStrike">
                <a:solidFill>
                  <a:srgbClr val="000000"/>
                </a:solidFill>
                <a:latin typeface="Times New Roman"/>
              </a:rPr>
              <a:t>Bulbourethral glands </a:t>
            </a:r>
            <a:endParaRPr/>
          </a:p>
          <a:p>
            <a:pPr>
              <a:lnSpc>
                <a:spcPct val="100000"/>
              </a:lnSpc>
            </a:pPr>
            <a:endParaRPr/>
          </a:p>
        </p:txBody>
      </p:sp>
    </p:spTree>
  </p:cSld>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2"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Degradation and Excretion of Testosterone </a:t>
            </a:r>
            <a:endParaRPr/>
          </a:p>
        </p:txBody>
      </p:sp>
      <p:sp>
        <p:nvSpPr>
          <p:cNvPr id="163"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testosterone that does not become fixed to the tissues is rapidly converted by the liver into </a:t>
            </a:r>
            <a:r>
              <a:rPr i="1" lang="en-US" sz="3200" strike="noStrike">
                <a:solidFill>
                  <a:srgbClr val="000000"/>
                </a:solidFill>
                <a:latin typeface="Times New Roman"/>
              </a:rPr>
              <a:t>androsterone</a:t>
            </a:r>
            <a:r>
              <a:rPr lang="en-US" sz="3200" strike="noStrike">
                <a:solidFill>
                  <a:srgbClr val="000000"/>
                </a:solidFill>
                <a:latin typeface="Times New Roman"/>
              </a:rPr>
              <a:t> and </a:t>
            </a:r>
            <a:r>
              <a:rPr i="1" lang="en-US" sz="3200" strike="noStrike">
                <a:solidFill>
                  <a:srgbClr val="000000"/>
                </a:solidFill>
                <a:latin typeface="Times New Roman"/>
              </a:rPr>
              <a:t>dehydroepiandrosterone</a:t>
            </a:r>
            <a:r>
              <a:rPr lang="en-US" sz="3200" strike="noStrike">
                <a:solidFill>
                  <a:srgbClr val="000000"/>
                </a:solidFill>
                <a:latin typeface="Times New Roman"/>
              </a:rPr>
              <a:t> and simultaneously conjugated as either glucuronides or sulfates. These are excreted either into the gut by way of the liver bile or into the urine through the kidneys</a:t>
            </a:r>
            <a:r>
              <a:rPr lang="en-US" sz="3200" strike="noStrike">
                <a:solidFill>
                  <a:srgbClr val="000000"/>
                </a:solidFill>
                <a:latin typeface="Calibri"/>
              </a:rPr>
              <a:t>.</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Production of Estrogen in the Male</a:t>
            </a:r>
            <a:r>
              <a:rPr lang="en-US" sz="4400" strike="noStrike">
                <a:solidFill>
                  <a:srgbClr val="000000"/>
                </a:solidFill>
                <a:latin typeface="Calibri"/>
              </a:rPr>
              <a:t> </a:t>
            </a:r>
            <a:endParaRPr/>
          </a:p>
        </p:txBody>
      </p:sp>
      <p:sp>
        <p:nvSpPr>
          <p:cNvPr id="165"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Calibri"/>
              </a:rPr>
              <a:t> </a:t>
            </a:r>
            <a:r>
              <a:rPr lang="en-US" sz="3200" strike="noStrike">
                <a:solidFill>
                  <a:srgbClr val="000000"/>
                </a:solidFill>
                <a:latin typeface="Times New Roman"/>
              </a:rPr>
              <a:t>The concentration of estrogens in the fluid of the seminiferous tubules is quite high and plays an important role in spermiogenesis. This estrogen is believed to be formed by the Sertoli cells by converting testosterone to estradiol</a:t>
            </a:r>
            <a:endParaRPr/>
          </a:p>
          <a:p>
            <a:pPr>
              <a:lnSpc>
                <a:spcPct val="100000"/>
              </a:lnSpc>
              <a:buFont typeface="Arial"/>
              <a:buChar char="•"/>
            </a:pPr>
            <a:r>
              <a:rPr lang="en-US" sz="3200" strike="noStrike">
                <a:solidFill>
                  <a:srgbClr val="000000"/>
                </a:solidFill>
                <a:latin typeface="Times New Roman"/>
              </a:rPr>
              <a:t>Much larger amounts of estrogens are formed from testosterone and androstanediol in other tissues (such as skin and adipocytes) especially the liver accounting for as much as 80 percent of the total male estrogen production</a:t>
            </a:r>
            <a:endParaRPr/>
          </a:p>
          <a:p>
            <a:pPr>
              <a:lnSpc>
                <a:spcPct val="100000"/>
              </a:lnSpc>
            </a:pPr>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6" name="TextShape 1"/>
          <p:cNvSpPr txBox="1"/>
          <p:nvPr/>
        </p:nvSpPr>
        <p:spPr>
          <a:xfrm>
            <a:off x="457200" y="274680"/>
            <a:ext cx="8229240" cy="1142640"/>
          </a:xfrm>
          <a:prstGeom prst="rect">
            <a:avLst/>
          </a:prstGeom>
          <a:noFill/>
          <a:ln>
            <a:noFill/>
          </a:ln>
        </p:spPr>
        <p:txBody>
          <a:bodyPr anchor="ctr"/>
          <a:p>
            <a:endParaRPr/>
          </a:p>
        </p:txBody>
      </p:sp>
      <p:sp>
        <p:nvSpPr>
          <p:cNvPr id="16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is responsible for the distinguishing characteristics of the masculine body</a:t>
            </a:r>
            <a:endParaRPr/>
          </a:p>
          <a:p>
            <a:pPr>
              <a:lnSpc>
                <a:spcPct val="100000"/>
              </a:lnSpc>
              <a:buFont typeface="Arial"/>
              <a:buChar char="•"/>
            </a:pPr>
            <a:r>
              <a:rPr lang="en-US" sz="3200" strike="noStrike">
                <a:solidFill>
                  <a:srgbClr val="000000"/>
                </a:solidFill>
                <a:latin typeface="Times New Roman"/>
              </a:rPr>
              <a:t>During fetal life the testes are stimulated by chorionic gonadotropin from the placenta to produce moderate quantities of testosterone throughout the entire period of fetal development and for 10 or more weeks after birth</a:t>
            </a:r>
            <a:endParaRPr/>
          </a:p>
          <a:p>
            <a:pPr>
              <a:lnSpc>
                <a:spcPct val="100000"/>
              </a:lnSpc>
              <a:buFont typeface="Arial"/>
              <a:buChar char="•"/>
            </a:pPr>
            <a:r>
              <a:rPr lang="en-US" sz="3200" strike="noStrike">
                <a:solidFill>
                  <a:srgbClr val="000000"/>
                </a:solidFill>
                <a:latin typeface="Times New Roman"/>
              </a:rPr>
              <a:t>No testosterone is produced during childhood until about the ages of 10 to 13 years. </a:t>
            </a:r>
            <a:endParaRPr/>
          </a:p>
          <a:p>
            <a:pPr>
              <a:lnSpc>
                <a:spcPct val="100000"/>
              </a:lnSpc>
              <a:buFont typeface="Arial"/>
              <a:buChar char="•"/>
            </a:pPr>
            <a:r>
              <a:rPr lang="en-US" sz="3200" strike="noStrike">
                <a:solidFill>
                  <a:srgbClr val="000000"/>
                </a:solidFill>
                <a:latin typeface="Times New Roman"/>
              </a:rPr>
              <a:t>Testosterone production increases rapidly under the stimulus of anterior pituitary gonadotropic hormones at the onset of puberty and lasts throughout most of the remainder of life</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8" name="TextShape 1"/>
          <p:cNvSpPr txBox="1"/>
          <p:nvPr/>
        </p:nvSpPr>
        <p:spPr>
          <a:xfrm>
            <a:off x="457200" y="274680"/>
            <a:ext cx="8229240" cy="1142640"/>
          </a:xfrm>
          <a:prstGeom prst="rect">
            <a:avLst/>
          </a:prstGeom>
          <a:noFill/>
          <a:ln>
            <a:noFill/>
          </a:ln>
        </p:spPr>
        <p:txBody>
          <a:bodyPr anchor="ctr"/>
          <a:p>
            <a:endParaRPr/>
          </a:p>
        </p:txBody>
      </p:sp>
      <p:sp>
        <p:nvSpPr>
          <p:cNvPr id="169" name="TextShape 2"/>
          <p:cNvSpPr txBox="1"/>
          <p:nvPr/>
        </p:nvSpPr>
        <p:spPr>
          <a:xfrm>
            <a:off x="457200" y="1600200"/>
            <a:ext cx="8229240" cy="4525560"/>
          </a:xfrm>
          <a:prstGeom prst="rect">
            <a:avLst/>
          </a:prstGeom>
          <a:noFill/>
          <a:ln>
            <a:noFill/>
          </a:ln>
        </p:spPr>
        <p:txBody>
          <a:bodyPr/>
          <a:p>
            <a:endParaRPr/>
          </a:p>
        </p:txBody>
      </p:sp>
      <p:pic>
        <p:nvPicPr>
          <p:cNvPr id="170" name="Picture 2" descr=""/>
          <p:cNvPicPr/>
          <p:nvPr/>
        </p:nvPicPr>
        <p:blipFill>
          <a:blip r:embed="rId1"/>
          <a:stretch/>
        </p:blipFill>
        <p:spPr>
          <a:xfrm>
            <a:off x="762120" y="162000"/>
            <a:ext cx="7619760" cy="6533640"/>
          </a:xfrm>
          <a:prstGeom prst="rect">
            <a:avLst/>
          </a:prstGeom>
          <a:ln>
            <a:noFill/>
          </a:ln>
        </p:spPr>
      </p:pic>
    </p:spTree>
  </p:cSld>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Calibri"/>
              </a:rPr>
              <a:t> </a:t>
            </a:r>
            <a:r>
              <a:rPr lang="en-US" sz="4400" strike="noStrike">
                <a:solidFill>
                  <a:srgbClr val="000000"/>
                </a:solidFill>
                <a:latin typeface="Times New Roman"/>
              </a:rPr>
              <a:t>Testosterone During Fetal Life</a:t>
            </a:r>
            <a:endParaRPr/>
          </a:p>
        </p:txBody>
      </p:sp>
      <p:sp>
        <p:nvSpPr>
          <p:cNvPr id="172"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is secreted first by the genital ridges and later by the fetal testes and is responsible for the development of the male reproductive organs</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Effect of Testosterone to Cause Descent of the Testes </a:t>
            </a:r>
            <a:endParaRPr/>
          </a:p>
        </p:txBody>
      </p:sp>
      <p:sp>
        <p:nvSpPr>
          <p:cNvPr id="174"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testes descend into the scrotum during the last 2 to 3 months of gestation when the testes begin secreting reasonable quantities of testosterone</a:t>
            </a:r>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Puberty</a:t>
            </a:r>
            <a:endParaRPr/>
          </a:p>
        </p:txBody>
      </p:sp>
      <p:sp>
        <p:nvSpPr>
          <p:cNvPr id="176"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Puberty is usually referred to as maturation of reproductive system and the development of secondary sexual characteristics</a:t>
            </a:r>
            <a:endParaRPr/>
          </a:p>
          <a:p>
            <a:pPr>
              <a:lnSpc>
                <a:spcPct val="100000"/>
              </a:lnSpc>
              <a:buFont typeface="Arial"/>
              <a:buChar char="•"/>
            </a:pPr>
            <a:r>
              <a:rPr lang="en-US" sz="3200" strike="noStrike">
                <a:solidFill>
                  <a:srgbClr val="000000"/>
                </a:solidFill>
                <a:latin typeface="Times New Roman"/>
              </a:rPr>
              <a:t>The average age for onset of puberty is between 10-13 years</a:t>
            </a:r>
            <a:endParaRPr/>
          </a:p>
          <a:p>
            <a:pPr>
              <a:lnSpc>
                <a:spcPct val="100000"/>
              </a:lnSpc>
              <a:buFont typeface="Arial"/>
              <a:buChar char="•"/>
            </a:pPr>
            <a:r>
              <a:rPr lang="en-US" sz="3200" strike="noStrike">
                <a:solidFill>
                  <a:srgbClr val="000000"/>
                </a:solidFill>
                <a:latin typeface="Times New Roman"/>
              </a:rPr>
              <a:t>First change at puberty is enlargement of testes and scrotum and scrotum becomes pigmented and rugose</a:t>
            </a:r>
            <a:endParaRPr/>
          </a:p>
          <a:p>
            <a:pPr>
              <a:lnSpc>
                <a:spcPct val="100000"/>
              </a:lnSpc>
              <a:buFont typeface="Arial"/>
              <a:buChar char="•"/>
            </a:pPr>
            <a:r>
              <a:rPr lang="en-US" sz="3200" strike="noStrike">
                <a:solidFill>
                  <a:srgbClr val="000000"/>
                </a:solidFill>
                <a:latin typeface="Times New Roman"/>
              </a:rPr>
              <a:t>This is followed by increase in the size of penis, appearance of pubic hair (pubarche), enlargement of accessory sex glands, appearnce of secondary sexual characteristics</a:t>
            </a:r>
            <a:endParaRPr/>
          </a:p>
          <a:p>
            <a:pPr>
              <a:lnSpc>
                <a:spcPct val="100000"/>
              </a:lnSpc>
              <a:buFont typeface="Arial"/>
              <a:buChar char="•"/>
            </a:pPr>
            <a:r>
              <a:rPr lang="en-US" sz="3200" strike="noStrike">
                <a:solidFill>
                  <a:srgbClr val="000000"/>
                </a:solidFill>
                <a:latin typeface="Times New Roman"/>
              </a:rPr>
              <a:t>Early morning erections and discharge of seminal fluid start taking place</a:t>
            </a:r>
            <a:endParaRPr/>
          </a:p>
          <a:p>
            <a:pPr>
              <a:lnSpc>
                <a:spcPct val="100000"/>
              </a:lnSpc>
              <a:buFont typeface="Arial"/>
              <a:buChar char="•"/>
            </a:pPr>
            <a:r>
              <a:rPr lang="en-US" sz="3200" strike="noStrike">
                <a:solidFill>
                  <a:srgbClr val="000000"/>
                </a:solidFill>
                <a:latin typeface="Times New Roman"/>
              </a:rPr>
              <a:t>An acceleration of linear growth and increase in body weight </a:t>
            </a:r>
            <a:endParaRPr/>
          </a:p>
          <a:p>
            <a:pPr>
              <a:lnSpc>
                <a:spcPct val="100000"/>
              </a:lnSpc>
            </a:pPr>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Puberty (cont)</a:t>
            </a:r>
            <a:endParaRPr/>
          </a:p>
        </p:txBody>
      </p:sp>
      <p:sp>
        <p:nvSpPr>
          <p:cNvPr id="178"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hormones responsible for the start of puberty changes are the androgens (especially Testosterone) secreted by the testes</a:t>
            </a:r>
            <a:endParaRPr/>
          </a:p>
          <a:p>
            <a:pPr>
              <a:lnSpc>
                <a:spcPct val="100000"/>
              </a:lnSpc>
              <a:buFont typeface="Arial"/>
              <a:buChar char="•"/>
            </a:pPr>
            <a:r>
              <a:rPr lang="en-US" sz="3200" strike="noStrike">
                <a:solidFill>
                  <a:srgbClr val="000000"/>
                </a:solidFill>
                <a:latin typeface="Times New Roman"/>
              </a:rPr>
              <a:t>The adrenal cortex also starts contributing androgens (adenarche-increase in androgen production at the onset of puberty) </a:t>
            </a:r>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9" name="TextShape 1"/>
          <p:cNvSpPr txBox="1"/>
          <p:nvPr/>
        </p:nvSpPr>
        <p:spPr>
          <a:xfrm>
            <a:off x="457200" y="274680"/>
            <a:ext cx="8229240" cy="1142640"/>
          </a:xfrm>
          <a:prstGeom prst="rect">
            <a:avLst/>
          </a:prstGeom>
          <a:noFill/>
          <a:ln>
            <a:noFill/>
          </a:ln>
        </p:spPr>
        <p:txBody>
          <a:bodyPr anchor="ctr"/>
          <a:p>
            <a:pPr algn="ctr">
              <a:lnSpc>
                <a:spcPct val="100000"/>
              </a:lnSpc>
            </a:pPr>
            <a:r>
              <a:rPr lang="en-US" sz="3600" strike="noStrike">
                <a:solidFill>
                  <a:srgbClr val="000000"/>
                </a:solidFill>
                <a:latin typeface="Times New Roman"/>
              </a:rPr>
              <a:t>Effect of Testosterone on Development of Adult Primary and Secondary Sexual Characteristics </a:t>
            </a:r>
            <a:endParaRPr/>
          </a:p>
        </p:txBody>
      </p:sp>
      <p:sp>
        <p:nvSpPr>
          <p:cNvPr id="180"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After puberty increasing amounts of testosterone secretion causes the enlargement male genital organs</a:t>
            </a:r>
            <a:endParaRPr/>
          </a:p>
          <a:p>
            <a:pPr>
              <a:lnSpc>
                <a:spcPct val="100000"/>
              </a:lnSpc>
              <a:buFont typeface="Arial"/>
              <a:buChar char="•"/>
            </a:pPr>
            <a:r>
              <a:rPr lang="en-US" sz="3200" strike="noStrike">
                <a:solidFill>
                  <a:srgbClr val="000000"/>
                </a:solidFill>
                <a:latin typeface="Times New Roman"/>
              </a:rPr>
              <a:t>Testosterone causes the secondary sexual characteristics of the male to develop, beginning at puberty and ending at maturity</a:t>
            </a: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Effect on the Distribution of Body Hair</a:t>
            </a:r>
            <a:r>
              <a:rPr lang="en-US" sz="4400" strike="noStrike">
                <a:solidFill>
                  <a:srgbClr val="000000"/>
                </a:solidFill>
                <a:latin typeface="Calibri"/>
              </a:rPr>
              <a:t> </a:t>
            </a:r>
            <a:endParaRPr/>
          </a:p>
        </p:txBody>
      </p:sp>
      <p:sp>
        <p:nvSpPr>
          <p:cNvPr id="182"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causes growth of hair </a:t>
            </a:r>
            <a:endParaRPr/>
          </a:p>
          <a:p>
            <a:pPr>
              <a:lnSpc>
                <a:spcPct val="100000"/>
              </a:lnSpc>
              <a:buFont typeface="Arial"/>
              <a:buAutoNum type="arabicParenR"/>
            </a:pPr>
            <a:r>
              <a:rPr lang="en-US" sz="3200" strike="noStrike">
                <a:solidFill>
                  <a:srgbClr val="000000"/>
                </a:solidFill>
                <a:latin typeface="Times New Roman"/>
              </a:rPr>
              <a:t>over the pubis </a:t>
            </a:r>
            <a:endParaRPr/>
          </a:p>
          <a:p>
            <a:pPr>
              <a:lnSpc>
                <a:spcPct val="100000"/>
              </a:lnSpc>
            </a:pPr>
            <a:r>
              <a:rPr lang="en-US" sz="3200" strike="noStrike">
                <a:solidFill>
                  <a:srgbClr val="000000"/>
                </a:solidFill>
                <a:latin typeface="Times New Roman"/>
              </a:rPr>
              <a:t>(2) upward along the linea alba of the abdomen sometimes to the umbilicus and above</a:t>
            </a:r>
            <a:endParaRPr/>
          </a:p>
          <a:p>
            <a:pPr>
              <a:lnSpc>
                <a:spcPct val="100000"/>
              </a:lnSpc>
            </a:pPr>
            <a:r>
              <a:rPr lang="en-US" sz="3200" strike="noStrike">
                <a:solidFill>
                  <a:srgbClr val="000000"/>
                </a:solidFill>
                <a:latin typeface="Times New Roman"/>
              </a:rPr>
              <a:t> </a:t>
            </a:r>
            <a:r>
              <a:rPr lang="en-US" sz="3200" strike="noStrike">
                <a:solidFill>
                  <a:srgbClr val="000000"/>
                </a:solidFill>
                <a:latin typeface="Times New Roman"/>
              </a:rPr>
              <a:t>(3) on the face</a:t>
            </a:r>
            <a:endParaRPr/>
          </a:p>
          <a:p>
            <a:pPr>
              <a:lnSpc>
                <a:spcPct val="100000"/>
              </a:lnSpc>
            </a:pPr>
            <a:r>
              <a:rPr lang="en-US" sz="3200" strike="noStrike">
                <a:solidFill>
                  <a:srgbClr val="000000"/>
                </a:solidFill>
                <a:latin typeface="Times New Roman"/>
              </a:rPr>
              <a:t> </a:t>
            </a:r>
            <a:r>
              <a:rPr lang="en-US" sz="3200" strike="noStrike">
                <a:solidFill>
                  <a:srgbClr val="000000"/>
                </a:solidFill>
                <a:latin typeface="Times New Roman"/>
              </a:rPr>
              <a:t>(4)on the chest</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7" name="TextShape 1"/>
          <p:cNvSpPr txBox="1"/>
          <p:nvPr/>
        </p:nvSpPr>
        <p:spPr>
          <a:xfrm>
            <a:off x="457200" y="274680"/>
            <a:ext cx="8229240" cy="1142640"/>
          </a:xfrm>
          <a:prstGeom prst="rect">
            <a:avLst/>
          </a:prstGeom>
          <a:noFill/>
          <a:ln>
            <a:noFill/>
          </a:ln>
        </p:spPr>
        <p:txBody>
          <a:bodyPr anchor="ctr"/>
          <a:p>
            <a:endParaRPr/>
          </a:p>
        </p:txBody>
      </p:sp>
      <p:sp>
        <p:nvSpPr>
          <p:cNvPr id="88" name="TextShape 2"/>
          <p:cNvSpPr txBox="1"/>
          <p:nvPr/>
        </p:nvSpPr>
        <p:spPr>
          <a:xfrm>
            <a:off x="457200" y="1600200"/>
            <a:ext cx="8229240" cy="4525560"/>
          </a:xfrm>
          <a:prstGeom prst="rect">
            <a:avLst/>
          </a:prstGeom>
          <a:noFill/>
          <a:ln>
            <a:noFill/>
          </a:ln>
        </p:spPr>
        <p:txBody>
          <a:bodyPr/>
          <a:p>
            <a:pPr>
              <a:lnSpc>
                <a:spcPct val="100000"/>
              </a:lnSpc>
            </a:pPr>
            <a:endParaRPr/>
          </a:p>
          <a:p>
            <a:pPr>
              <a:lnSpc>
                <a:spcPct val="100000"/>
              </a:lnSpc>
            </a:pPr>
            <a:endParaRPr/>
          </a:p>
        </p:txBody>
      </p:sp>
      <p:sp>
        <p:nvSpPr>
          <p:cNvPr id="89" name="CustomShape 3"/>
          <p:cNvSpPr/>
          <p:nvPr/>
        </p:nvSpPr>
        <p:spPr>
          <a:xfrm>
            <a:off x="380880" y="1536120"/>
            <a:ext cx="8305560" cy="3970080"/>
          </a:xfrm>
          <a:prstGeom prst="rect">
            <a:avLst/>
          </a:prstGeom>
          <a:noFill/>
          <a:ln>
            <a:noFill/>
          </a:ln>
        </p:spPr>
        <p:style>
          <a:lnRef idx="0"/>
          <a:fillRef idx="0"/>
          <a:effectRef idx="0"/>
          <a:fontRef idx="minor"/>
        </p:style>
        <p:txBody>
          <a:bodyPr lIns="90000" rIns="90000" tIns="45000" bIns="45000"/>
          <a:p>
            <a:pPr>
              <a:lnSpc>
                <a:spcPct val="100000"/>
              </a:lnSpc>
            </a:pPr>
            <a:endParaRPr/>
          </a:p>
          <a:p>
            <a:pPr>
              <a:lnSpc>
                <a:spcPct val="100000"/>
              </a:lnSpc>
              <a:buFont typeface="Arial"/>
              <a:buChar char="•"/>
            </a:pPr>
            <a:r>
              <a:rPr lang="en-IN" sz="3200" strike="noStrike">
                <a:solidFill>
                  <a:srgbClr val="000000"/>
                </a:solidFill>
                <a:latin typeface="Times New Roman"/>
              </a:rPr>
              <a:t>Sperm exit each testis through the </a:t>
            </a:r>
            <a:r>
              <a:rPr b="1" lang="en-IN" sz="3200" strike="noStrike">
                <a:solidFill>
                  <a:srgbClr val="000000"/>
                </a:solidFill>
                <a:latin typeface="Times New Roman"/>
              </a:rPr>
              <a:t>male reproductive tract </a:t>
            </a:r>
            <a:r>
              <a:rPr lang="en-IN" sz="3200" strike="noStrike">
                <a:solidFill>
                  <a:srgbClr val="000000"/>
                </a:solidFill>
                <a:latin typeface="Times New Roman"/>
              </a:rPr>
              <a:t>consisting on each side of an epididymis, ductus (vas) deferens, and ejaculatory duct </a:t>
            </a:r>
            <a:endParaRPr/>
          </a:p>
          <a:p>
            <a:pPr>
              <a:lnSpc>
                <a:spcPct val="100000"/>
              </a:lnSpc>
              <a:buFont typeface="Arial"/>
              <a:buChar char="•"/>
            </a:pPr>
            <a:r>
              <a:rPr lang="en-IN" sz="3200" strike="noStrike">
                <a:solidFill>
                  <a:srgbClr val="000000"/>
                </a:solidFill>
                <a:latin typeface="Times New Roman"/>
              </a:rPr>
              <a:t>These pairs of reproductive tubes empty into a single urethra, the canal that runs the length of the penis and empties to the exterior </a:t>
            </a:r>
            <a:endParaRPr/>
          </a:p>
        </p:txBody>
      </p:sp>
    </p:spTree>
  </p:cSld>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3"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Baldness</a:t>
            </a:r>
            <a:r>
              <a:rPr lang="en-US" sz="4400" strike="noStrike">
                <a:solidFill>
                  <a:srgbClr val="000000"/>
                </a:solidFill>
                <a:latin typeface="Calibri"/>
              </a:rPr>
              <a:t> </a:t>
            </a:r>
            <a:endParaRPr/>
          </a:p>
        </p:txBody>
      </p:sp>
      <p:sp>
        <p:nvSpPr>
          <p:cNvPr id="184"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decreases the growth of hair on the top of the head</a:t>
            </a:r>
            <a:endParaRPr/>
          </a:p>
          <a:p>
            <a:pPr>
              <a:lnSpc>
                <a:spcPct val="100000"/>
              </a:lnSpc>
              <a:buFont typeface="Arial"/>
              <a:buChar char="•"/>
            </a:pPr>
            <a:r>
              <a:rPr lang="en-US" sz="3200" strike="noStrike">
                <a:solidFill>
                  <a:srgbClr val="000000"/>
                </a:solidFill>
                <a:latin typeface="Times New Roman"/>
              </a:rPr>
              <a:t>Baldness is a result of two factors</a:t>
            </a:r>
            <a:endParaRPr/>
          </a:p>
          <a:p>
            <a:pPr>
              <a:lnSpc>
                <a:spcPct val="100000"/>
              </a:lnSpc>
              <a:buFont typeface="Courier New"/>
              <a:buChar char="o"/>
            </a:pPr>
            <a:r>
              <a:rPr lang="en-US" sz="3200" strike="noStrike">
                <a:solidFill>
                  <a:srgbClr val="000000"/>
                </a:solidFill>
                <a:latin typeface="Times New Roman"/>
              </a:rPr>
              <a:t>a genetic background </a:t>
            </a:r>
            <a:endParaRPr/>
          </a:p>
          <a:p>
            <a:pPr>
              <a:lnSpc>
                <a:spcPct val="100000"/>
              </a:lnSpc>
              <a:buFont typeface="Courier New"/>
              <a:buChar char="o"/>
            </a:pPr>
            <a:r>
              <a:rPr lang="en-US" sz="3200" strike="noStrike">
                <a:solidFill>
                  <a:srgbClr val="000000"/>
                </a:solidFill>
                <a:latin typeface="Times New Roman"/>
              </a:rPr>
              <a:t> </a:t>
            </a:r>
            <a:r>
              <a:rPr lang="en-US" sz="3200" strike="noStrike">
                <a:solidFill>
                  <a:srgbClr val="000000"/>
                </a:solidFill>
                <a:latin typeface="Times New Roman"/>
              </a:rPr>
              <a:t>superimposed on this genetic background large quantities of androgenic hormones</a:t>
            </a:r>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Effect on the Voice </a:t>
            </a:r>
            <a:endParaRPr/>
          </a:p>
        </p:txBody>
      </p:sp>
      <p:sp>
        <p:nvSpPr>
          <p:cNvPr id="186"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causes hypertrophy of the laryngeal mucosa and enlargement of the larynx. </a:t>
            </a:r>
            <a:endParaRPr/>
          </a:p>
          <a:p>
            <a:pPr>
              <a:lnSpc>
                <a:spcPct val="100000"/>
              </a:lnSpc>
              <a:buFont typeface="Arial"/>
              <a:buChar char="•"/>
            </a:pPr>
            <a:r>
              <a:rPr lang="en-US" sz="3200" strike="noStrike">
                <a:solidFill>
                  <a:srgbClr val="000000"/>
                </a:solidFill>
                <a:latin typeface="Times New Roman"/>
              </a:rPr>
              <a:t>This causes at first a relatively discordant, cracking voice but this gradually changes into the typical adult masculine voice</a:t>
            </a:r>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7" name="TextShape 1"/>
          <p:cNvSpPr txBox="1"/>
          <p:nvPr/>
        </p:nvSpPr>
        <p:spPr>
          <a:xfrm>
            <a:off x="457200" y="274680"/>
            <a:ext cx="8229240" cy="1142640"/>
          </a:xfrm>
          <a:prstGeom prst="rect">
            <a:avLst/>
          </a:prstGeom>
          <a:noFill/>
          <a:ln>
            <a:noFill/>
          </a:ln>
        </p:spPr>
        <p:txBody>
          <a:bodyPr anchor="ctr"/>
          <a:p>
            <a:endParaRPr/>
          </a:p>
        </p:txBody>
      </p:sp>
      <p:sp>
        <p:nvSpPr>
          <p:cNvPr id="188"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Increases Thickness of the Skin and Can Contribute to Development of Acne Testosterone also increases the rate of secretion of the body's sebaceous glands</a:t>
            </a:r>
            <a:endParaRPr/>
          </a:p>
          <a:p>
            <a:pPr>
              <a:lnSpc>
                <a:spcPct val="100000"/>
              </a:lnSpc>
            </a:pPr>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TextShape 1"/>
          <p:cNvSpPr txBox="1"/>
          <p:nvPr/>
        </p:nvSpPr>
        <p:spPr>
          <a:xfrm>
            <a:off x="457200" y="274680"/>
            <a:ext cx="8229240" cy="1142640"/>
          </a:xfrm>
          <a:prstGeom prst="rect">
            <a:avLst/>
          </a:prstGeom>
          <a:noFill/>
          <a:ln>
            <a:noFill/>
          </a:ln>
        </p:spPr>
        <p:txBody>
          <a:bodyPr anchor="ctr"/>
          <a:p>
            <a:endParaRPr/>
          </a:p>
        </p:txBody>
      </p:sp>
      <p:sp>
        <p:nvSpPr>
          <p:cNvPr id="190"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Increases Protein Formation and Muscle Development </a:t>
            </a:r>
            <a:endParaRPr/>
          </a:p>
          <a:p>
            <a:pPr>
              <a:lnSpc>
                <a:spcPct val="100000"/>
              </a:lnSpc>
              <a:buFont typeface="Arial"/>
              <a:buChar char="•"/>
            </a:pPr>
            <a:r>
              <a:rPr lang="en-US" sz="3200" strike="noStrike">
                <a:solidFill>
                  <a:srgbClr val="000000"/>
                </a:solidFill>
                <a:latin typeface="Times New Roman"/>
              </a:rPr>
              <a:t>Protein anabolic effect</a:t>
            </a:r>
            <a:endParaRPr/>
          </a:p>
          <a:p>
            <a:pPr>
              <a:lnSpc>
                <a:spcPct val="100000"/>
              </a:lnSpc>
              <a:buFont typeface="Arial"/>
              <a:buChar char="•"/>
            </a:pPr>
            <a:r>
              <a:rPr lang="en-US" sz="3200" strike="noStrike">
                <a:solidFill>
                  <a:srgbClr val="000000"/>
                </a:solidFill>
                <a:latin typeface="Times New Roman"/>
              </a:rPr>
              <a:t>Testosterone Increases Bone Matrix and Causes Calcium Retention</a:t>
            </a:r>
            <a:endParaRPr/>
          </a:p>
          <a:p>
            <a:pPr>
              <a:lnSpc>
                <a:spcPct val="100000"/>
              </a:lnSpc>
            </a:pPr>
            <a:r>
              <a:rPr lang="en-US" sz="3200" strike="noStrike">
                <a:solidFill>
                  <a:srgbClr val="000000"/>
                </a:solidFill>
                <a:latin typeface="Times New Roman"/>
              </a:rPr>
              <a:t> </a:t>
            </a:r>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457200" y="274680"/>
            <a:ext cx="8229240" cy="1142640"/>
          </a:xfrm>
          <a:prstGeom prst="rect">
            <a:avLst/>
          </a:prstGeom>
          <a:noFill/>
          <a:ln>
            <a:noFill/>
          </a:ln>
        </p:spPr>
        <p:txBody>
          <a:bodyPr anchor="ctr"/>
          <a:p>
            <a:endParaRPr/>
          </a:p>
        </p:txBody>
      </p:sp>
      <p:sp>
        <p:nvSpPr>
          <p:cNvPr id="192"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2500" strike="noStrike">
                <a:solidFill>
                  <a:srgbClr val="000000"/>
                </a:solidFill>
                <a:latin typeface="Times New Roman"/>
              </a:rPr>
              <a:t>Testosterone has a specific effect on the pelvis  </a:t>
            </a:r>
            <a:endParaRPr/>
          </a:p>
          <a:p>
            <a:pPr>
              <a:lnSpc>
                <a:spcPct val="100000"/>
              </a:lnSpc>
              <a:buFont typeface="Arial"/>
              <a:buAutoNum type="arabicParenR"/>
            </a:pPr>
            <a:r>
              <a:rPr lang="en-US" sz="2500" strike="noStrike">
                <a:solidFill>
                  <a:srgbClr val="000000"/>
                </a:solidFill>
                <a:latin typeface="Times New Roman"/>
              </a:rPr>
              <a:t>narrow the pelvic outlet</a:t>
            </a:r>
            <a:endParaRPr/>
          </a:p>
          <a:p>
            <a:pPr>
              <a:lnSpc>
                <a:spcPct val="100000"/>
              </a:lnSpc>
            </a:pPr>
            <a:r>
              <a:rPr lang="en-US" sz="2500" strike="noStrike">
                <a:solidFill>
                  <a:srgbClr val="000000"/>
                </a:solidFill>
                <a:latin typeface="Times New Roman"/>
              </a:rPr>
              <a:t>(2) lengthen it</a:t>
            </a:r>
            <a:endParaRPr/>
          </a:p>
          <a:p>
            <a:pPr>
              <a:lnSpc>
                <a:spcPct val="100000"/>
              </a:lnSpc>
            </a:pPr>
            <a:r>
              <a:rPr lang="en-US" sz="2500" strike="noStrike">
                <a:solidFill>
                  <a:srgbClr val="000000"/>
                </a:solidFill>
                <a:latin typeface="Times New Roman"/>
              </a:rPr>
              <a:t> </a:t>
            </a:r>
            <a:r>
              <a:rPr lang="en-US" sz="2500" strike="noStrike">
                <a:solidFill>
                  <a:srgbClr val="000000"/>
                </a:solidFill>
                <a:latin typeface="Times New Roman"/>
              </a:rPr>
              <a:t>(3) cause a funnel-like shape instead of the broad ovoid shape of the female pelvis</a:t>
            </a:r>
            <a:endParaRPr/>
          </a:p>
          <a:p>
            <a:pPr>
              <a:lnSpc>
                <a:spcPct val="100000"/>
              </a:lnSpc>
            </a:pPr>
            <a:r>
              <a:rPr lang="en-US" sz="2500" strike="noStrike">
                <a:solidFill>
                  <a:srgbClr val="000000"/>
                </a:solidFill>
                <a:latin typeface="Times New Roman"/>
              </a:rPr>
              <a:t> </a:t>
            </a:r>
            <a:r>
              <a:rPr lang="en-US" sz="2500" strike="noStrike">
                <a:solidFill>
                  <a:srgbClr val="000000"/>
                </a:solidFill>
                <a:latin typeface="Times New Roman"/>
              </a:rPr>
              <a:t>(4) greatly increase the strength of the entire pelvis </a:t>
            </a:r>
            <a:endParaRPr/>
          </a:p>
          <a:p>
            <a:pPr>
              <a:lnSpc>
                <a:spcPct val="100000"/>
              </a:lnSpc>
            </a:pPr>
            <a:r>
              <a:rPr lang="en-US" sz="2500" strike="noStrike">
                <a:solidFill>
                  <a:srgbClr val="000000"/>
                </a:solidFill>
                <a:latin typeface="Times New Roman"/>
              </a:rPr>
              <a:t> </a:t>
            </a:r>
            <a:r>
              <a:rPr lang="en-US" sz="2500" strike="noStrike">
                <a:solidFill>
                  <a:srgbClr val="000000"/>
                </a:solidFill>
                <a:latin typeface="Times New Roman"/>
              </a:rPr>
              <a:t>In the absence of testosterone the male pelvis develops into a pelvis that is similar to that of the female</a:t>
            </a:r>
            <a:endParaRPr/>
          </a:p>
          <a:p>
            <a:pPr>
              <a:lnSpc>
                <a:spcPct val="100000"/>
              </a:lnSpc>
            </a:pPr>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TextShape 1"/>
          <p:cNvSpPr txBox="1"/>
          <p:nvPr/>
        </p:nvSpPr>
        <p:spPr>
          <a:xfrm>
            <a:off x="457200" y="274680"/>
            <a:ext cx="8229240" cy="1142640"/>
          </a:xfrm>
          <a:prstGeom prst="rect">
            <a:avLst/>
          </a:prstGeom>
          <a:noFill/>
          <a:ln>
            <a:noFill/>
          </a:ln>
        </p:spPr>
        <p:txBody>
          <a:bodyPr anchor="ctr"/>
          <a:p>
            <a:endParaRPr/>
          </a:p>
        </p:txBody>
      </p:sp>
      <p:sp>
        <p:nvSpPr>
          <p:cNvPr id="194"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Increases Basal Metabolic Rate</a:t>
            </a:r>
            <a:endParaRPr/>
          </a:p>
          <a:p>
            <a:pPr>
              <a:lnSpc>
                <a:spcPct val="100000"/>
              </a:lnSpc>
              <a:buFont typeface="Arial"/>
              <a:buChar char="•"/>
            </a:pPr>
            <a:r>
              <a:rPr lang="en-US" sz="3200" strike="noStrike">
                <a:solidFill>
                  <a:srgbClr val="000000"/>
                </a:solidFill>
                <a:latin typeface="Times New Roman"/>
              </a:rPr>
              <a:t>Testosterone Increases Red Blood Cells </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Testosterone causes sodium and water retention</a:t>
            </a:r>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5" name="TextShape 1"/>
          <p:cNvSpPr txBox="1"/>
          <p:nvPr/>
        </p:nvSpPr>
        <p:spPr>
          <a:xfrm>
            <a:off x="457200" y="274680"/>
            <a:ext cx="8229240" cy="1142640"/>
          </a:xfrm>
          <a:prstGeom prst="rect">
            <a:avLst/>
          </a:prstGeom>
          <a:noFill/>
          <a:ln>
            <a:noFill/>
          </a:ln>
        </p:spPr>
        <p:txBody>
          <a:bodyPr anchor="ctr"/>
          <a:p>
            <a:endParaRPr/>
          </a:p>
        </p:txBody>
      </p:sp>
      <p:sp>
        <p:nvSpPr>
          <p:cNvPr id="196"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Testosterone increases rate of linear bone growth but also causes closure of epiphysis </a:t>
            </a:r>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Mechanism of Action</a:t>
            </a:r>
            <a:endParaRPr/>
          </a:p>
        </p:txBody>
      </p:sp>
      <p:graphicFrame>
        <p:nvGraphicFramePr>
          <p:cNvPr id="198" name="Table 2"/>
          <p:cNvGraphicFramePr/>
          <p:nvPr/>
        </p:nvGraphicFramePr>
        <p:xfrm>
          <a:off x="457200" y="1447920"/>
          <a:ext cx="8229240" cy="1411920"/>
        </p:xfrm>
        <a:graphic>
          <a:graphicData uri="http://schemas.openxmlformats.org/drawingml/2006/table">
            <a:tbl>
              <a:tblPr/>
              <a:tblGrid>
                <a:gridCol w="8229600"/>
              </a:tblGrid>
              <a:tr h="340200">
                <a:tc>
                  <a:tcPr/>
                </a:tc>
              </a:tr>
              <a:tr h="3160440">
                <a:tc>
                  <a:txBody>
                    <a:bodyPr lIns="0" rIns="0" tIns="0" bIns="0" anchor="ctr"/>
                    <a:p>
                      <a:pPr>
                        <a:lnSpc>
                          <a:spcPct val="100000"/>
                        </a:lnSpc>
                      </a:pPr>
                      <a:r>
                        <a:rPr lang="en-IN" sz="3200" strike="noStrike">
                          <a:solidFill>
                            <a:srgbClr val="000000"/>
                          </a:solidFill>
                          <a:latin typeface="Times New Roman"/>
                        </a:rPr>
                        <a:t>Testosterone stimulates production of proteins in target organs or tissues</a:t>
                      </a:r>
                      <a:endParaRPr/>
                    </a:p>
                    <a:p>
                      <a:pPr>
                        <a:lnSpc>
                          <a:spcPct val="100000"/>
                        </a:lnSpc>
                      </a:pPr>
                      <a:r>
                        <a:rPr lang="en-IN" sz="3200" strike="noStrike">
                          <a:solidFill>
                            <a:srgbClr val="000000"/>
                          </a:solidFill>
                          <a:latin typeface="Times New Roman"/>
                        </a:rPr>
                        <a:t>Testosterone binds to the cytoplasmic receptor This combination migrates to the cell nucleus where it binds with a nuclear protein and induces DNA-RNA transcription</a:t>
                      </a:r>
                      <a:endParaRPr/>
                    </a:p>
                    <a:p>
                      <a:pPr>
                        <a:lnSpc>
                          <a:spcPct val="100000"/>
                        </a:lnSpc>
                      </a:pPr>
                      <a:endParaRPr/>
                    </a:p>
                  </a:txBody>
                  <a:tcPr/>
                </a:tc>
              </a:tr>
              <a:tr h="340200">
                <a:tc>
                  <a:tcPr/>
                </a:tc>
              </a:tr>
            </a:tbl>
          </a:graphicData>
        </a:graphic>
      </p:graphicFrame>
    </p:spTree>
  </p:cSld>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9"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Control of Male Sexual Functions by Hormones from the Hypothalamus and Anterior Pituitary Gland </a:t>
            </a:r>
            <a:endParaRPr/>
          </a:p>
        </p:txBody>
      </p:sp>
      <p:sp>
        <p:nvSpPr>
          <p:cNvPr id="200"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Role of</a:t>
            </a:r>
            <a:endParaRPr/>
          </a:p>
          <a:p>
            <a:pPr>
              <a:lnSpc>
                <a:spcPct val="100000"/>
              </a:lnSpc>
              <a:buFont typeface="Wingdings" charset="2"/>
              <a:buChar char=""/>
            </a:pPr>
            <a:r>
              <a:rPr lang="en-US" sz="3200" strike="noStrike">
                <a:solidFill>
                  <a:srgbClr val="000000"/>
                </a:solidFill>
                <a:latin typeface="Times New Roman"/>
              </a:rPr>
              <a:t>GnRH  (Hypothalamus)</a:t>
            </a:r>
            <a:endParaRPr/>
          </a:p>
          <a:p>
            <a:pPr>
              <a:lnSpc>
                <a:spcPct val="100000"/>
              </a:lnSpc>
              <a:buFont typeface="Wingdings" charset="2"/>
              <a:buChar char=""/>
            </a:pPr>
            <a:r>
              <a:rPr lang="en-US" sz="3200" strike="noStrike">
                <a:solidFill>
                  <a:srgbClr val="000000"/>
                </a:solidFill>
                <a:latin typeface="Times New Roman"/>
              </a:rPr>
              <a:t>LH  (Ant Pituitary)</a:t>
            </a:r>
            <a:endParaRPr/>
          </a:p>
          <a:p>
            <a:pPr>
              <a:lnSpc>
                <a:spcPct val="100000"/>
              </a:lnSpc>
              <a:buFont typeface="Wingdings" charset="2"/>
              <a:buChar char=""/>
            </a:pPr>
            <a:r>
              <a:rPr lang="en-US" sz="3200" strike="noStrike">
                <a:solidFill>
                  <a:srgbClr val="000000"/>
                </a:solidFill>
                <a:latin typeface="Times New Roman"/>
              </a:rPr>
              <a:t>FSH (Ant Pituitary)</a:t>
            </a:r>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1" name="TextShape 1"/>
          <p:cNvSpPr txBox="1"/>
          <p:nvPr/>
        </p:nvSpPr>
        <p:spPr>
          <a:xfrm>
            <a:off x="457200" y="274680"/>
            <a:ext cx="8229240" cy="1142640"/>
          </a:xfrm>
          <a:prstGeom prst="rect">
            <a:avLst/>
          </a:prstGeom>
          <a:noFill/>
          <a:ln>
            <a:noFill/>
          </a:ln>
        </p:spPr>
        <p:txBody>
          <a:bodyPr anchor="ctr"/>
          <a:p>
            <a:endParaRPr/>
          </a:p>
        </p:txBody>
      </p:sp>
      <p:sp>
        <p:nvSpPr>
          <p:cNvPr id="202"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GnRH is secreted intermittently a few minutes at a time once every 1 to 3 hours. </a:t>
            </a:r>
            <a:endParaRPr/>
          </a:p>
          <a:p>
            <a:pPr>
              <a:lnSpc>
                <a:spcPct val="100000"/>
              </a:lnSpc>
              <a:buFont typeface="Arial"/>
              <a:buChar char="•"/>
            </a:pPr>
            <a:r>
              <a:rPr lang="en-US" sz="3200" strike="noStrike">
                <a:solidFill>
                  <a:srgbClr val="000000"/>
                </a:solidFill>
                <a:latin typeface="Times New Roman"/>
              </a:rPr>
              <a:t>The intensity of this hormone's stimulus is determined in two ways:</a:t>
            </a:r>
            <a:endParaRPr/>
          </a:p>
          <a:p>
            <a:pPr>
              <a:lnSpc>
                <a:spcPct val="100000"/>
              </a:lnSpc>
            </a:pPr>
            <a:r>
              <a:rPr lang="en-US" sz="3200" strike="noStrike">
                <a:solidFill>
                  <a:srgbClr val="000000"/>
                </a:solidFill>
                <a:latin typeface="Times New Roman"/>
              </a:rPr>
              <a:t> </a:t>
            </a:r>
            <a:r>
              <a:rPr lang="en-US" sz="3200" strike="noStrike">
                <a:solidFill>
                  <a:srgbClr val="000000"/>
                </a:solidFill>
                <a:latin typeface="Times New Roman"/>
              </a:rPr>
              <a:t>(1) by the frequency of these cycles of secretion </a:t>
            </a:r>
            <a:endParaRPr/>
          </a:p>
          <a:p>
            <a:pPr>
              <a:lnSpc>
                <a:spcPct val="100000"/>
              </a:lnSpc>
            </a:pPr>
            <a:r>
              <a:rPr lang="en-US" sz="3200" strike="noStrike">
                <a:solidFill>
                  <a:srgbClr val="000000"/>
                </a:solidFill>
                <a:latin typeface="Times New Roman"/>
              </a:rPr>
              <a:t>(2) by the quantity of GnRH released with each cycle</a:t>
            </a:r>
            <a:r>
              <a:rPr lang="en-US" sz="3200" strike="noStrike">
                <a:solidFill>
                  <a:srgbClr val="000000"/>
                </a:solidFill>
                <a:latin typeface="Calibri"/>
              </a:rPr>
              <a:t>.</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 name="TextShape 1"/>
          <p:cNvSpPr txBox="1"/>
          <p:nvPr/>
        </p:nvSpPr>
        <p:spPr>
          <a:xfrm>
            <a:off x="457200" y="274680"/>
            <a:ext cx="8229240" cy="1142640"/>
          </a:xfrm>
          <a:prstGeom prst="rect">
            <a:avLst/>
          </a:prstGeom>
          <a:noFill/>
          <a:ln>
            <a:noFill/>
          </a:ln>
        </p:spPr>
        <p:txBody>
          <a:bodyPr anchor="ctr"/>
          <a:p>
            <a:endParaRPr/>
          </a:p>
        </p:txBody>
      </p:sp>
      <p:sp>
        <p:nvSpPr>
          <p:cNvPr id="91"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a:t>
            </a:r>
            <a:r>
              <a:rPr b="1" lang="en-US" sz="3200" strike="noStrike">
                <a:solidFill>
                  <a:srgbClr val="000000"/>
                </a:solidFill>
                <a:latin typeface="Times New Roman"/>
              </a:rPr>
              <a:t>secondary sexual characteristics </a:t>
            </a:r>
            <a:r>
              <a:rPr lang="en-US" sz="3200" strike="noStrike">
                <a:solidFill>
                  <a:srgbClr val="000000"/>
                </a:solidFill>
                <a:latin typeface="Times New Roman"/>
              </a:rPr>
              <a:t>are the external characteristics not directly involved in reproduction that distinguish males and females such as body configuration and hair distribution</a:t>
            </a:r>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TextShape 1"/>
          <p:cNvSpPr txBox="1"/>
          <p:nvPr/>
        </p:nvSpPr>
        <p:spPr>
          <a:xfrm>
            <a:off x="457200" y="274680"/>
            <a:ext cx="8229240" cy="1142640"/>
          </a:xfrm>
          <a:prstGeom prst="rect">
            <a:avLst/>
          </a:prstGeom>
          <a:noFill/>
          <a:ln>
            <a:noFill/>
          </a:ln>
        </p:spPr>
        <p:txBody>
          <a:bodyPr anchor="ctr"/>
          <a:p>
            <a:endParaRPr/>
          </a:p>
        </p:txBody>
      </p:sp>
      <p:sp>
        <p:nvSpPr>
          <p:cNvPr id="204"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secretion of LH by the anterior pituitary gland is also cyclical with LH following fairly faithfully the pulsatile release of GnRH</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FSH secretion increases and decreases only slightly with each fluctuation of GnRH secretion</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It changes more slowly over a period of many hours in response to longer-term changes in GnRH</a:t>
            </a:r>
            <a:endParaRPr/>
          </a:p>
          <a:p>
            <a:pPr>
              <a:lnSpc>
                <a:spcPct val="100000"/>
              </a:lnSpc>
            </a:pPr>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TextShape 1"/>
          <p:cNvSpPr txBox="1"/>
          <p:nvPr/>
        </p:nvSpPr>
        <p:spPr>
          <a:xfrm>
            <a:off x="457200" y="274680"/>
            <a:ext cx="8229240" cy="1142640"/>
          </a:xfrm>
          <a:prstGeom prst="rect">
            <a:avLst/>
          </a:prstGeom>
          <a:noFill/>
          <a:ln>
            <a:noFill/>
          </a:ln>
        </p:spPr>
        <p:txBody>
          <a:bodyPr anchor="ctr"/>
          <a:p>
            <a:endParaRPr/>
          </a:p>
        </p:txBody>
      </p:sp>
      <p:sp>
        <p:nvSpPr>
          <p:cNvPr id="206" name="TextShape 2"/>
          <p:cNvSpPr txBox="1"/>
          <p:nvPr/>
        </p:nvSpPr>
        <p:spPr>
          <a:xfrm>
            <a:off x="457200" y="1600200"/>
            <a:ext cx="8229240" cy="4525560"/>
          </a:xfrm>
          <a:prstGeom prst="rect">
            <a:avLst/>
          </a:prstGeom>
          <a:noFill/>
          <a:ln>
            <a:noFill/>
          </a:ln>
        </p:spPr>
        <p:txBody>
          <a:bodyPr/>
          <a:p>
            <a:endParaRPr/>
          </a:p>
        </p:txBody>
      </p:sp>
      <p:pic>
        <p:nvPicPr>
          <p:cNvPr id="207" name="Picture 2" descr=""/>
          <p:cNvPicPr/>
          <p:nvPr/>
        </p:nvPicPr>
        <p:blipFill>
          <a:blip r:embed="rId1"/>
          <a:stretch/>
        </p:blipFill>
        <p:spPr>
          <a:xfrm>
            <a:off x="2133720" y="-76320"/>
            <a:ext cx="5333760" cy="7543440"/>
          </a:xfrm>
          <a:prstGeom prst="rect">
            <a:avLst/>
          </a:prstGeom>
          <a:ln>
            <a:noFill/>
          </a:ln>
        </p:spPr>
      </p:pic>
    </p:spTree>
  </p:cSld>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TextShape 1"/>
          <p:cNvSpPr txBox="1"/>
          <p:nvPr/>
        </p:nvSpPr>
        <p:spPr>
          <a:xfrm>
            <a:off x="457200" y="533520"/>
            <a:ext cx="8229240" cy="761760"/>
          </a:xfrm>
          <a:prstGeom prst="rect">
            <a:avLst/>
          </a:prstGeom>
          <a:noFill/>
          <a:ln>
            <a:noFill/>
          </a:ln>
        </p:spPr>
        <p:txBody>
          <a:bodyPr anchor="ctr"/>
          <a:p>
            <a:pPr algn="ctr">
              <a:lnSpc>
                <a:spcPct val="100000"/>
              </a:lnSpc>
            </a:pPr>
            <a:r>
              <a:rPr lang="en-US" sz="3200" strike="noStrike">
                <a:solidFill>
                  <a:srgbClr val="000000"/>
                </a:solidFill>
                <a:latin typeface="Times New Roman"/>
              </a:rPr>
              <a:t>Human Chorionic Gonadotropin Secreted by the Placenta During Pregnancy Stimulates Testosterone Secretion by the Fetal Testes </a:t>
            </a:r>
            <a:r>
              <a:rPr lang="en-US" sz="3200" strike="noStrike">
                <a:solidFill>
                  <a:srgbClr val="000000"/>
                </a:solidFill>
                <a:latin typeface="Times New Roman"/>
              </a:rPr>
              <a:t>
</a:t>
            </a:r>
            <a:endParaRPr/>
          </a:p>
        </p:txBody>
      </p:sp>
      <p:graphicFrame>
        <p:nvGraphicFramePr>
          <p:cNvPr id="209" name="Table 2"/>
          <p:cNvGraphicFramePr/>
          <p:nvPr/>
        </p:nvGraphicFramePr>
        <p:xfrm>
          <a:off x="380880" y="1219320"/>
          <a:ext cx="8305560" cy="5371560"/>
        </p:xfrm>
        <a:graphic>
          <a:graphicData uri="http://schemas.openxmlformats.org/drawingml/2006/table">
            <a:tbl>
              <a:tblPr/>
              <a:tblGrid>
                <a:gridCol w="8305560"/>
              </a:tblGrid>
              <a:tr h="399240">
                <a:tc>
                  <a:tcPr/>
                </a:tc>
              </a:tr>
              <a:tr h="2130840">
                <a:tc>
                  <a:txBody>
                    <a:bodyPr lIns="0" rIns="0" tIns="0" bIns="0" anchor="ctr"/>
                    <a:p>
                      <a:pPr>
                        <a:lnSpc>
                          <a:spcPct val="100000"/>
                        </a:lnSpc>
                      </a:pPr>
                      <a:r>
                        <a:rPr lang="en-IN" sz="3200" strike="noStrike">
                          <a:solidFill>
                            <a:srgbClr val="000000"/>
                          </a:solidFill>
                          <a:latin typeface="Times New Roman"/>
                        </a:rPr>
                        <a:t>It circulates both in the mother and in the fetus This hormone has almost the same effects on the sexual organs as LH. </a:t>
                      </a:r>
                      <a:endParaRPr/>
                    </a:p>
                  </a:txBody>
                  <a:tcPr/>
                </a:tc>
              </a:tr>
              <a:tr h="2841480">
                <a:tc>
                  <a:txBody>
                    <a:bodyPr lIns="0" rIns="0" tIns="0" bIns="0" anchor="ctr"/>
                    <a:p>
                      <a:pPr>
                        <a:lnSpc>
                          <a:spcPct val="100000"/>
                        </a:lnSpc>
                      </a:pPr>
                      <a:r>
                        <a:rPr lang="en-IN" sz="3200" strike="noStrike">
                          <a:solidFill>
                            <a:srgbClr val="000000"/>
                          </a:solidFill>
                          <a:latin typeface="Times New Roman"/>
                        </a:rPr>
                        <a:t>During pregnancy if the fetus is a male hCG from the placenta causes the testes of the fetus to secrete testosterone. This testosterone is critical for promoting formation of the male sexual organs</a:t>
                      </a:r>
                      <a:endParaRPr/>
                    </a:p>
                  </a:txBody>
                  <a:tcPr/>
                </a:tc>
              </a:tr>
            </a:tbl>
          </a:graphicData>
        </a:graphic>
      </p:graphicFrame>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Puberty and Regulation of Its Onset </a:t>
            </a:r>
            <a:endParaRPr/>
          </a:p>
        </p:txBody>
      </p:sp>
      <p:sp>
        <p:nvSpPr>
          <p:cNvPr id="211"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During childhood the hypothalamus does not secrete significant amounts of GnRH</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During childhood the slightest secretion of any sex steroid hormones exerts a strong inhibitory effect on hypothalamic secretion of GnRH</a:t>
            </a:r>
            <a:endParaRPr/>
          </a:p>
          <a:p>
            <a:pPr>
              <a:lnSpc>
                <a:spcPct val="100000"/>
              </a:lnSpc>
              <a:buFont typeface="Arial"/>
              <a:buChar char="•"/>
            </a:pPr>
            <a:r>
              <a:rPr lang="en-US" sz="3200" strike="noStrike">
                <a:solidFill>
                  <a:srgbClr val="000000"/>
                </a:solidFill>
                <a:latin typeface="Times New Roman"/>
              </a:rPr>
              <a:t>At the time of puberty the secretion of hypothalamic GnRH breaks through the childhood inhibition and adult sexual life begins</a:t>
            </a:r>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2"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Male Adult Sexual Life and Male Climacteric </a:t>
            </a:r>
            <a:endParaRPr/>
          </a:p>
        </p:txBody>
      </p:sp>
      <p:sp>
        <p:nvSpPr>
          <p:cNvPr id="213"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Most men begin to exhibit slowly decreasing sexual functions in their late 50s or 60s</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The decrease in male sexual function is called the male climacteric. </a:t>
            </a:r>
            <a:endParaRPr/>
          </a:p>
          <a:p>
            <a:pPr>
              <a:lnSpc>
                <a:spcPct val="100000"/>
              </a:lnSpc>
              <a:buFont typeface="Arial"/>
              <a:buChar char="•"/>
            </a:pPr>
            <a:r>
              <a:rPr lang="en-US" sz="3200" strike="noStrike">
                <a:solidFill>
                  <a:srgbClr val="000000"/>
                </a:solidFill>
                <a:latin typeface="Times New Roman"/>
              </a:rPr>
              <a:t>Occasionally the male climacteric is associated with symptoms of hot flushes, suffocation, and psychic disorders similar to the menopausal symptoms of the female</a:t>
            </a:r>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Impotence</a:t>
            </a:r>
            <a:endParaRPr/>
          </a:p>
        </p:txBody>
      </p:sp>
      <p:sp>
        <p:nvSpPr>
          <p:cNvPr id="215"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In the presence of sexual desire and favorable circumstances the person cannot attain or sustain erection of penis</a:t>
            </a:r>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6"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Hypogonadism &amp;Hypergonadism</a:t>
            </a:r>
            <a:endParaRPr/>
          </a:p>
        </p:txBody>
      </p:sp>
      <p:sp>
        <p:nvSpPr>
          <p:cNvPr id="21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Hypogonadism is a condition characterized by reduction in functional activity of the gonads</a:t>
            </a:r>
            <a:endParaRPr/>
          </a:p>
          <a:p>
            <a:pPr>
              <a:lnSpc>
                <a:spcPct val="100000"/>
              </a:lnSpc>
              <a:buFont typeface="Arial"/>
              <a:buChar char="•"/>
            </a:pPr>
            <a:r>
              <a:rPr lang="en-US" sz="3200" strike="noStrike">
                <a:solidFill>
                  <a:srgbClr val="000000"/>
                </a:solidFill>
                <a:latin typeface="Times New Roman"/>
              </a:rPr>
              <a:t>Hypergonadism is a condition characterized by hyper secretion of sex hormones</a:t>
            </a:r>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Causes of Hypogonadism</a:t>
            </a:r>
            <a:endParaRPr/>
          </a:p>
        </p:txBody>
      </p:sp>
      <p:sp>
        <p:nvSpPr>
          <p:cNvPr id="219"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Congenital non-functional testes</a:t>
            </a:r>
            <a:endParaRPr/>
          </a:p>
          <a:p>
            <a:pPr>
              <a:lnSpc>
                <a:spcPct val="100000"/>
              </a:lnSpc>
              <a:buFont typeface="Arial"/>
              <a:buChar char="•"/>
            </a:pPr>
            <a:r>
              <a:rPr lang="en-US" sz="3200" strike="noStrike">
                <a:solidFill>
                  <a:srgbClr val="000000"/>
                </a:solidFill>
                <a:latin typeface="Times New Roman"/>
              </a:rPr>
              <a:t>Cryptorchidism</a:t>
            </a:r>
            <a:endParaRPr/>
          </a:p>
          <a:p>
            <a:pPr>
              <a:lnSpc>
                <a:spcPct val="100000"/>
              </a:lnSpc>
              <a:buFont typeface="Arial"/>
              <a:buChar char="•"/>
            </a:pPr>
            <a:r>
              <a:rPr lang="en-US" sz="3200" strike="noStrike">
                <a:solidFill>
                  <a:srgbClr val="000000"/>
                </a:solidFill>
                <a:latin typeface="Times New Roman"/>
              </a:rPr>
              <a:t>Pituitary disorder and hypothalamic disorder (hypogonadotropic hypogonadism)</a:t>
            </a:r>
            <a:endParaRPr/>
          </a:p>
          <a:p>
            <a:pPr>
              <a:lnSpc>
                <a:spcPct val="100000"/>
              </a:lnSpc>
              <a:buFont typeface="Arial"/>
              <a:buChar char="•"/>
            </a:pPr>
            <a:r>
              <a:rPr lang="en-US" sz="3200" strike="noStrike">
                <a:solidFill>
                  <a:srgbClr val="000000"/>
                </a:solidFill>
                <a:latin typeface="Times New Roman"/>
              </a:rPr>
              <a:t>Castration</a:t>
            </a:r>
            <a:endParaRPr/>
          </a:p>
          <a:p>
            <a:pPr>
              <a:lnSpc>
                <a:spcPct val="100000"/>
              </a:lnSpc>
              <a:buFont typeface="Arial"/>
              <a:buChar char="•"/>
            </a:pPr>
            <a:r>
              <a:rPr lang="en-US" sz="3200" strike="noStrike">
                <a:solidFill>
                  <a:srgbClr val="000000"/>
                </a:solidFill>
                <a:latin typeface="Times New Roman"/>
              </a:rPr>
              <a:t>Defect in androgen receptors</a:t>
            </a:r>
            <a:endParaRPr/>
          </a:p>
          <a:p>
            <a:pPr>
              <a:lnSpc>
                <a:spcPct val="100000"/>
              </a:lnSpc>
            </a:pPr>
            <a:r>
              <a:rPr lang="en-US" sz="3200" strike="noStrike">
                <a:solidFill>
                  <a:srgbClr val="000000"/>
                </a:solidFill>
                <a:latin typeface="Times New Roman"/>
              </a:rPr>
              <a:t>Hypogonadism caused by testicular disorders increases gonadotropin secretion (hypergonadotropic hypogonadism)</a:t>
            </a:r>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Causes of Hypergonadism</a:t>
            </a:r>
            <a:endParaRPr/>
          </a:p>
        </p:txBody>
      </p:sp>
      <p:sp>
        <p:nvSpPr>
          <p:cNvPr id="221"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Tumor of the Leydig cells</a:t>
            </a:r>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2"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Hypogonadism in fetus </a:t>
            </a:r>
            <a:endParaRPr/>
          </a:p>
        </p:txBody>
      </p:sp>
      <p:sp>
        <p:nvSpPr>
          <p:cNvPr id="223"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When the testes of a male fetus are nonfunctional during fetal life none of the male sexual organs and characteristics develop in the fetus </a:t>
            </a:r>
            <a:endParaRPr/>
          </a:p>
          <a:p>
            <a:pPr>
              <a:lnSpc>
                <a:spcPct val="100000"/>
              </a:lnSpc>
            </a:pP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2"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Physiologic Anatomy</a:t>
            </a:r>
            <a:endParaRPr/>
          </a:p>
        </p:txBody>
      </p:sp>
      <p:sp>
        <p:nvSpPr>
          <p:cNvPr id="93"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Testis is composed of up to 900 coiled seminiferous tubules, each averaging more than one-half meter long, in which the sperm are formed</a:t>
            </a:r>
            <a:endParaRPr/>
          </a:p>
          <a:p>
            <a:pPr>
              <a:lnSpc>
                <a:spcPct val="100000"/>
              </a:lnSpc>
              <a:buFont typeface="Arial"/>
              <a:buChar char="•"/>
            </a:pPr>
            <a:r>
              <a:rPr lang="en-US" sz="3200" strike="noStrike">
                <a:solidFill>
                  <a:srgbClr val="000000"/>
                </a:solidFill>
                <a:latin typeface="Times New Roman"/>
              </a:rPr>
              <a:t>The sperm then empty into the epididymis, another coiled tube about 6 meters long</a:t>
            </a:r>
            <a:endParaRPr/>
          </a:p>
          <a:p>
            <a:pPr>
              <a:lnSpc>
                <a:spcPct val="100000"/>
              </a:lnSpc>
              <a:buFont typeface="Arial"/>
              <a:buChar char="•"/>
            </a:pPr>
            <a:r>
              <a:rPr lang="en-US" sz="3200" strike="noStrike">
                <a:solidFill>
                  <a:srgbClr val="000000"/>
                </a:solidFill>
                <a:latin typeface="Times New Roman"/>
              </a:rPr>
              <a:t>The epididymis leads into the vas deferens, which enlarges into the ampulla of the vas deferens immediately before the vas enters the body of the prostate gland</a:t>
            </a:r>
            <a:endParaRPr/>
          </a:p>
        </p:txBody>
      </p:sp>
    </p:spTree>
  </p:cSld>
</p:sld>
</file>

<file path=ppt/slides/slide7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Hyogonadism after Puberty</a:t>
            </a:r>
            <a:endParaRPr/>
          </a:p>
        </p:txBody>
      </p:sp>
      <p:sp>
        <p:nvSpPr>
          <p:cNvPr id="225"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The sexual organs regress in size</a:t>
            </a:r>
            <a:endParaRPr/>
          </a:p>
          <a:p>
            <a:pPr>
              <a:lnSpc>
                <a:spcPct val="100000"/>
              </a:lnSpc>
              <a:buFont typeface="Arial"/>
              <a:buChar char="•"/>
            </a:pPr>
            <a:r>
              <a:rPr lang="en-US" sz="3200" strike="noStrike">
                <a:solidFill>
                  <a:srgbClr val="000000"/>
                </a:solidFill>
                <a:latin typeface="Times New Roman"/>
              </a:rPr>
              <a:t>Prostate and seminal vesicles undergo atrophy </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Voice regresses from the bass quality only slightly </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There is loss of masculine hair production</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Loss of the thick masculine bones </a:t>
            </a:r>
            <a:endParaRPr/>
          </a:p>
          <a:p>
            <a:pPr>
              <a:lnSpc>
                <a:spcPct val="100000"/>
              </a:lnSpc>
              <a:buFont typeface="Arial"/>
              <a:buChar char="•"/>
            </a:pPr>
            <a:r>
              <a:rPr lang="en-US" sz="3200" strike="noStrike">
                <a:solidFill>
                  <a:srgbClr val="000000"/>
                </a:solidFill>
                <a:latin typeface="Times New Roman"/>
              </a:rPr>
              <a:t>Loss of the musculature</a:t>
            </a:r>
            <a:endParaRPr/>
          </a:p>
          <a:p>
            <a:pPr>
              <a:lnSpc>
                <a:spcPct val="100000"/>
              </a:lnSpc>
              <a:buFont typeface="Arial"/>
              <a:buChar char="•"/>
            </a:pPr>
            <a:r>
              <a:rPr lang="en-US" sz="3200" strike="noStrike">
                <a:solidFill>
                  <a:srgbClr val="000000"/>
                </a:solidFill>
                <a:latin typeface="Times New Roman"/>
              </a:rPr>
              <a:t>Sexual desires are decreased</a:t>
            </a:r>
            <a:endParaRPr/>
          </a:p>
          <a:p>
            <a:pPr>
              <a:lnSpc>
                <a:spcPct val="100000"/>
              </a:lnSpc>
              <a:buFont typeface="Arial"/>
              <a:buChar char="•"/>
            </a:pPr>
            <a:r>
              <a:rPr lang="en-US" sz="3200" strike="noStrike">
                <a:solidFill>
                  <a:srgbClr val="000000"/>
                </a:solidFill>
                <a:latin typeface="Times New Roman"/>
              </a:rPr>
              <a:t>Erection can occur but ejaculation is rare </a:t>
            </a:r>
            <a:endParaRPr/>
          </a:p>
          <a:p>
            <a:pPr>
              <a:lnSpc>
                <a:spcPct val="100000"/>
              </a:lnSpc>
            </a:pPr>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6"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Hypogonadism before Puberty</a:t>
            </a:r>
            <a:endParaRPr/>
          </a:p>
        </p:txBody>
      </p:sp>
      <p:sp>
        <p:nvSpPr>
          <p:cNvPr id="22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When a boy loses his testes before puberty a state of eunuchism begins in which he continues to have infantile sex organs and other infantile sexual characteristics throughout life</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The height of an adult eunuch is slightly greater than that of a normal man because the bone epiphyses are slow to unite although the bones are quite thin and the muscles are considerably weaker than those of a normal man</a:t>
            </a:r>
            <a:endParaRPr/>
          </a:p>
          <a:p>
            <a:pPr>
              <a:lnSpc>
                <a:spcPct val="100000"/>
              </a:lnSpc>
              <a:buFont typeface="Arial"/>
              <a:buChar char="•"/>
            </a:pPr>
            <a:r>
              <a:rPr lang="en-US" sz="3200" strike="noStrike">
                <a:solidFill>
                  <a:srgbClr val="000000"/>
                </a:solidFill>
                <a:latin typeface="Times New Roman"/>
              </a:rPr>
              <a:t>The voice is childlike, there is no loss of hair on the head, and the normal adult masculine hair distribution on the face and elsewhere does not occur</a:t>
            </a:r>
            <a:endParaRPr/>
          </a:p>
          <a:p>
            <a:pPr>
              <a:lnSpc>
                <a:spcPct val="100000"/>
              </a:lnSpc>
            </a:pPr>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8" name="TextShape 1"/>
          <p:cNvSpPr txBox="1"/>
          <p:nvPr/>
        </p:nvSpPr>
        <p:spPr>
          <a:xfrm>
            <a:off x="457200" y="22860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Adiposogenital syndrome, Fröhlich syndrome, or hypothalamic eunuchism</a:t>
            </a:r>
            <a:endParaRPr/>
          </a:p>
        </p:txBody>
      </p:sp>
      <p:sp>
        <p:nvSpPr>
          <p:cNvPr id="229"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It is caused by  genetic inability of the hypothalamus to secrete normal amounts of GnRH. This is often associated with a simultaneous abnormality of the feeding center of the hypothalamus causing the person to overeat</a:t>
            </a:r>
            <a:endParaRPr/>
          </a:p>
          <a:p>
            <a:pPr>
              <a:lnSpc>
                <a:spcPct val="100000"/>
              </a:lnSpc>
              <a:buFont typeface="Arial"/>
              <a:buChar char="•"/>
            </a:pPr>
            <a:r>
              <a:rPr lang="en-US" sz="3200" strike="noStrike">
                <a:solidFill>
                  <a:srgbClr val="000000"/>
                </a:solidFill>
                <a:latin typeface="Times New Roman"/>
              </a:rPr>
              <a:t> </a:t>
            </a:r>
            <a:r>
              <a:rPr lang="en-US" sz="3200" strike="noStrike">
                <a:solidFill>
                  <a:srgbClr val="000000"/>
                </a:solidFill>
                <a:latin typeface="Times New Roman"/>
              </a:rPr>
              <a:t>Obesity occurs along with eunuchism</a:t>
            </a:r>
            <a:r>
              <a:rPr lang="en-US" sz="3200" strike="noStrike">
                <a:solidFill>
                  <a:srgbClr val="000000"/>
                </a:solidFill>
                <a:latin typeface="Calibri"/>
              </a:rPr>
              <a:t>.</a:t>
            </a:r>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0" name="TextShape 1"/>
          <p:cNvSpPr txBox="1"/>
          <p:nvPr/>
        </p:nvSpPr>
        <p:spPr>
          <a:xfrm>
            <a:off x="457200" y="274680"/>
            <a:ext cx="8229240" cy="1142640"/>
          </a:xfrm>
          <a:prstGeom prst="rect">
            <a:avLst/>
          </a:prstGeom>
          <a:noFill/>
          <a:ln>
            <a:noFill/>
          </a:ln>
        </p:spPr>
        <p:txBody>
          <a:bodyPr anchor="ctr"/>
          <a:p>
            <a:pPr algn="ctr">
              <a:lnSpc>
                <a:spcPct val="100000"/>
              </a:lnSpc>
            </a:pPr>
            <a:r>
              <a:rPr lang="en-US" sz="4400" strike="noStrike">
                <a:solidFill>
                  <a:srgbClr val="000000"/>
                </a:solidFill>
                <a:latin typeface="Times New Roman"/>
              </a:rPr>
              <a:t>Hypergonadism</a:t>
            </a:r>
            <a:endParaRPr/>
          </a:p>
        </p:txBody>
      </p:sp>
      <p:sp>
        <p:nvSpPr>
          <p:cNvPr id="231"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Interstitial Leydig cell tumors are rare but when they do develop they sometimes produce as much as 100 times the normal quantities of testosterone</a:t>
            </a:r>
            <a:endParaRPr/>
          </a:p>
          <a:p>
            <a:pPr>
              <a:lnSpc>
                <a:spcPct val="100000"/>
              </a:lnSpc>
              <a:buFont typeface="Arial"/>
              <a:buChar char="•"/>
            </a:pPr>
            <a:r>
              <a:rPr lang="en-US" sz="3200" strike="noStrike">
                <a:solidFill>
                  <a:srgbClr val="000000"/>
                </a:solidFill>
                <a:latin typeface="Times New Roman"/>
              </a:rPr>
              <a:t>In young children such tumors cause rapid growth of the musculature and bones but also cause early uniting of the epiphyses</a:t>
            </a:r>
            <a:endParaRPr/>
          </a:p>
          <a:p>
            <a:pPr>
              <a:lnSpc>
                <a:spcPct val="100000"/>
              </a:lnSpc>
              <a:buFont typeface="Arial"/>
              <a:buChar char="•"/>
            </a:pPr>
            <a:r>
              <a:rPr lang="en-US" sz="3200" strike="noStrike">
                <a:solidFill>
                  <a:srgbClr val="000000"/>
                </a:solidFill>
                <a:latin typeface="Times New Roman"/>
              </a:rPr>
              <a:t>These tumors also cause excessive development of the male sexual organs, all skeletal muscles, and other male sexual characteristics (early puberty) </a:t>
            </a:r>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2" name="TextShape 1"/>
          <p:cNvSpPr txBox="1"/>
          <p:nvPr/>
        </p:nvSpPr>
        <p:spPr>
          <a:xfrm>
            <a:off x="457200" y="274680"/>
            <a:ext cx="8229240" cy="1142640"/>
          </a:xfrm>
          <a:prstGeom prst="rect">
            <a:avLst/>
          </a:prstGeom>
          <a:noFill/>
          <a:ln>
            <a:noFill/>
          </a:ln>
        </p:spPr>
        <p:txBody>
          <a:bodyPr anchor="ctr"/>
          <a:p>
            <a:endParaRPr/>
          </a:p>
        </p:txBody>
      </p:sp>
      <p:sp>
        <p:nvSpPr>
          <p:cNvPr id="233"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5100" strike="noStrike">
                <a:solidFill>
                  <a:srgbClr val="000000"/>
                </a:solidFill>
                <a:latin typeface="Times New Roman"/>
              </a:rPr>
              <a:t>More common than the interstitial Leydig cell tumors are tumors of the germinal epithelium</a:t>
            </a:r>
            <a:endParaRPr/>
          </a:p>
          <a:p>
            <a:pPr>
              <a:lnSpc>
                <a:spcPct val="100000"/>
              </a:lnSpc>
              <a:buFont typeface="Arial"/>
              <a:buChar char="•"/>
            </a:pPr>
            <a:r>
              <a:rPr lang="en-US" sz="5100" strike="noStrike">
                <a:solidFill>
                  <a:srgbClr val="000000"/>
                </a:solidFill>
                <a:latin typeface="Times New Roman"/>
              </a:rPr>
              <a:t>Because germinal cells are capable of differentiating into almost any type of cell many of these tumors contain multiple tissues, such as placental tissue, hair, teeth, bone, skin, all found together in the same tumorous mass called  </a:t>
            </a:r>
            <a:r>
              <a:rPr i="1" lang="en-US" sz="5100" strike="noStrike">
                <a:solidFill>
                  <a:srgbClr val="000000"/>
                </a:solidFill>
                <a:latin typeface="Times New Roman"/>
              </a:rPr>
              <a:t>teratoma.</a:t>
            </a:r>
            <a:r>
              <a:rPr lang="en-US" sz="5100" strike="noStrike">
                <a:solidFill>
                  <a:srgbClr val="000000"/>
                </a:solidFill>
                <a:latin typeface="Times New Roman"/>
              </a:rPr>
              <a:t> </a:t>
            </a:r>
            <a:endParaRPr/>
          </a:p>
          <a:p>
            <a:pPr>
              <a:lnSpc>
                <a:spcPct val="100000"/>
              </a:lnSpc>
              <a:buFont typeface="Arial"/>
              <a:buChar char="•"/>
            </a:pPr>
            <a:r>
              <a:rPr lang="en-US" sz="5100" strike="noStrike">
                <a:solidFill>
                  <a:srgbClr val="000000"/>
                </a:solidFill>
                <a:latin typeface="Times New Roman"/>
              </a:rPr>
              <a:t>These tumors often secrete few hormones but if a significant quantity of placental tissue develops in the tumor it may secrete large quantities of hCG with functions similar to those of LH</a:t>
            </a:r>
            <a:endParaRPr/>
          </a:p>
          <a:p>
            <a:pPr>
              <a:lnSpc>
                <a:spcPct val="100000"/>
              </a:lnSpc>
              <a:buFont typeface="Arial"/>
              <a:buChar char="•"/>
            </a:pPr>
            <a:r>
              <a:rPr lang="en-US" sz="5100" strike="noStrike">
                <a:solidFill>
                  <a:srgbClr val="000000"/>
                </a:solidFill>
                <a:latin typeface="Times New Roman"/>
              </a:rPr>
              <a:t>Estrogenic hormones are sometimes secreted by these tumors and cause the condition called </a:t>
            </a:r>
            <a:r>
              <a:rPr i="1" lang="en-US" sz="5100" strike="noStrike">
                <a:solidFill>
                  <a:srgbClr val="000000"/>
                </a:solidFill>
                <a:latin typeface="Times New Roman"/>
              </a:rPr>
              <a:t>gynecomastia</a:t>
            </a:r>
            <a:r>
              <a:rPr lang="en-US" sz="5100" strike="noStrike">
                <a:solidFill>
                  <a:srgbClr val="000000"/>
                </a:solidFill>
                <a:latin typeface="Times New Roman"/>
              </a:rPr>
              <a:t> (overgrowth of the breasts</a:t>
            </a:r>
            <a:r>
              <a:rPr lang="en-US" sz="3200" strike="noStrike">
                <a:solidFill>
                  <a:srgbClr val="000000"/>
                </a:solidFill>
                <a:latin typeface="Calibri"/>
              </a:rPr>
              <a:t>)</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TextShape 1"/>
          <p:cNvSpPr txBox="1"/>
          <p:nvPr/>
        </p:nvSpPr>
        <p:spPr>
          <a:xfrm>
            <a:off x="457200" y="274680"/>
            <a:ext cx="8229240" cy="1142640"/>
          </a:xfrm>
          <a:prstGeom prst="rect">
            <a:avLst/>
          </a:prstGeom>
          <a:noFill/>
          <a:ln>
            <a:noFill/>
          </a:ln>
        </p:spPr>
        <p:txBody>
          <a:bodyPr anchor="ctr"/>
          <a:p>
            <a:endParaRPr/>
          </a:p>
        </p:txBody>
      </p:sp>
      <p:sp>
        <p:nvSpPr>
          <p:cNvPr id="95"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Times New Roman"/>
              </a:rPr>
              <a:t>Two </a:t>
            </a:r>
            <a:r>
              <a:rPr i="1" lang="en-US" sz="3200" strike="noStrike">
                <a:solidFill>
                  <a:srgbClr val="000000"/>
                </a:solidFill>
                <a:latin typeface="Times New Roman"/>
              </a:rPr>
              <a:t>seminal vesicles</a:t>
            </a:r>
            <a:r>
              <a:rPr lang="en-US" sz="3200" strike="noStrike">
                <a:solidFill>
                  <a:srgbClr val="000000"/>
                </a:solidFill>
                <a:latin typeface="Times New Roman"/>
              </a:rPr>
              <a:t> one located on each side of the prostate empty into the prostatic end of the ampulla and the contents from both the ampulla and the seminal vesicles pass into an </a:t>
            </a:r>
            <a:r>
              <a:rPr i="1" lang="en-US" sz="3200" strike="noStrike">
                <a:solidFill>
                  <a:srgbClr val="000000"/>
                </a:solidFill>
                <a:latin typeface="Times New Roman"/>
              </a:rPr>
              <a:t>ejaculatory duct</a:t>
            </a:r>
            <a:r>
              <a:rPr lang="en-US" sz="3200" strike="noStrike">
                <a:solidFill>
                  <a:srgbClr val="000000"/>
                </a:solidFill>
                <a:latin typeface="Times New Roman"/>
              </a:rPr>
              <a:t> leading through the body of the prostate gland </a:t>
            </a:r>
            <a:endParaRPr/>
          </a:p>
          <a:p>
            <a:pPr>
              <a:lnSpc>
                <a:spcPct val="100000"/>
              </a:lnSpc>
              <a:buFont typeface="Arial"/>
              <a:buChar char="•"/>
            </a:pPr>
            <a:r>
              <a:rPr lang="en-US" sz="3200" strike="noStrike">
                <a:solidFill>
                  <a:srgbClr val="000000"/>
                </a:solidFill>
                <a:latin typeface="Times New Roman"/>
              </a:rPr>
              <a:t>Ejaculatory duct empty into the </a:t>
            </a:r>
            <a:r>
              <a:rPr i="1" lang="en-US" sz="3200" strike="noStrike">
                <a:solidFill>
                  <a:srgbClr val="000000"/>
                </a:solidFill>
                <a:latin typeface="Times New Roman"/>
              </a:rPr>
              <a:t>internal urethra. </a:t>
            </a:r>
            <a:endParaRPr/>
          </a:p>
          <a:p>
            <a:pPr>
              <a:lnSpc>
                <a:spcPct val="100000"/>
              </a:lnSpc>
            </a:pP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457200" y="274680"/>
            <a:ext cx="8229240" cy="1142640"/>
          </a:xfrm>
          <a:prstGeom prst="rect">
            <a:avLst/>
          </a:prstGeom>
          <a:noFill/>
          <a:ln>
            <a:noFill/>
          </a:ln>
        </p:spPr>
        <p:txBody>
          <a:bodyPr anchor="ctr"/>
          <a:p>
            <a:endParaRPr/>
          </a:p>
        </p:txBody>
      </p:sp>
      <p:sp>
        <p:nvSpPr>
          <p:cNvPr id="9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lang="en-US" sz="3200" strike="noStrike">
                <a:solidFill>
                  <a:srgbClr val="000000"/>
                </a:solidFill>
                <a:latin typeface="Calibri"/>
              </a:rPr>
              <a:t> </a:t>
            </a:r>
            <a:r>
              <a:rPr lang="en-US" sz="3200" strike="noStrike">
                <a:solidFill>
                  <a:srgbClr val="000000"/>
                </a:solidFill>
                <a:latin typeface="Times New Roman"/>
              </a:rPr>
              <a:t>The urethra is the last connecting link from the testis to the exterior </a:t>
            </a:r>
            <a:endParaRPr/>
          </a:p>
          <a:p>
            <a:pPr>
              <a:lnSpc>
                <a:spcPct val="100000"/>
              </a:lnSpc>
              <a:buFont typeface="Arial"/>
              <a:buChar char="•"/>
            </a:pPr>
            <a:r>
              <a:rPr lang="en-US" sz="3200" strike="noStrike">
                <a:solidFill>
                  <a:srgbClr val="000000"/>
                </a:solidFill>
                <a:latin typeface="Times New Roman"/>
              </a:rPr>
              <a:t>The urethra is supplied with mucus derived from a large number of minute urethral glands located along its entire extent and from bilateral bulbourethral glands (Cowper glands) located near the origin of the urethra</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70</TotalTime>
  <Application>LibreOffice/4.4.3.2$Linux_x86 LibreOffice_project/40m0$Build-2</Application>
  <Paragraphs>238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2013-05-20T05:03:31Z</dcterms:created>
  <dc:creator>Mahvash</dc:creator>
  <dc:language>en-IN</dc:language>
  <cp:lastModifiedBy>Mahvash</cp:lastModifiedBy>
  <dcterms:modified xsi:type="dcterms:W3CDTF">2013-05-30T05:03:45Z</dcterms:modified>
  <cp:revision>123</cp:revision>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74</vt:i4>
  </property>
</Properties>
</file>